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99" r:id="rId4"/>
    <p:sldId id="309" r:id="rId5"/>
    <p:sldId id="310" r:id="rId6"/>
    <p:sldId id="311" r:id="rId7"/>
    <p:sldId id="259" r:id="rId8"/>
    <p:sldId id="290" r:id="rId9"/>
    <p:sldId id="258" r:id="rId10"/>
    <p:sldId id="296" r:id="rId11"/>
    <p:sldId id="297" r:id="rId12"/>
    <p:sldId id="295" r:id="rId13"/>
    <p:sldId id="294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4" r:id="rId24"/>
    <p:sldId id="262" r:id="rId25"/>
    <p:sldId id="312" r:id="rId26"/>
    <p:sldId id="313" r:id="rId27"/>
    <p:sldId id="260" r:id="rId28"/>
    <p:sldId id="315" r:id="rId29"/>
    <p:sldId id="317" r:id="rId30"/>
    <p:sldId id="316" r:id="rId31"/>
    <p:sldId id="318" r:id="rId32"/>
    <p:sldId id="298" r:id="rId33"/>
    <p:sldId id="269" r:id="rId34"/>
    <p:sldId id="293" r:id="rId35"/>
  </p:sldIdLst>
  <p:sldSz cx="9144000" cy="5143500" type="screen16x9"/>
  <p:notesSz cx="6858000" cy="9144000"/>
  <p:embeddedFontLst>
    <p:embeddedFont>
      <p:font typeface="Albert Sans" panose="020B0604020202020204" charset="0"/>
      <p:regular r:id="rId37"/>
      <p:bold r:id="rId38"/>
      <p:italic r:id="rId39"/>
      <p:boldItalic r:id="rId40"/>
    </p:embeddedFont>
    <p:embeddedFont>
      <p:font typeface="Bebas Neue" panose="020B0606020202050201" pitchFamily="34" charset="0"/>
      <p:regular r:id="rId41"/>
    </p:embeddedFont>
    <p:embeddedFont>
      <p:font typeface="Manrope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BxHjB8ETYLv0aDeHsrsobThCf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E0D3"/>
    <a:srgbClr val="42C3AA"/>
    <a:srgbClr val="329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3F925F-48B2-4178-81DE-5B6FA0ADF357}">
  <a:tblStyle styleId="{393F925F-48B2-4178-81DE-5B6FA0ADF35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20" autoAdjust="0"/>
    <p:restoredTop sz="92546" autoAdjust="0"/>
  </p:normalViewPr>
  <p:slideViewPr>
    <p:cSldViewPr snapToGrid="0">
      <p:cViewPr varScale="1">
        <p:scale>
          <a:sx n="86" d="100"/>
          <a:sy n="86" d="100"/>
        </p:scale>
        <p:origin x="51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664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54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226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14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159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464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342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044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27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81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9875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90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060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e6f4c1f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24e6f4c1f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690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631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936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e6f4c1f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24e6f4c1f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623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474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327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223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600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7969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610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911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165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84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907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5"/>
          <p:cNvSpPr txBox="1">
            <a:spLocks noGrp="1"/>
          </p:cNvSpPr>
          <p:nvPr>
            <p:ph type="ctrTitle"/>
          </p:nvPr>
        </p:nvSpPr>
        <p:spPr>
          <a:xfrm>
            <a:off x="713225" y="1718143"/>
            <a:ext cx="7717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5"/>
          <p:cNvSpPr txBox="1">
            <a:spLocks noGrp="1"/>
          </p:cNvSpPr>
          <p:nvPr>
            <p:ph type="subTitle" idx="1"/>
          </p:nvPr>
        </p:nvSpPr>
        <p:spPr>
          <a:xfrm>
            <a:off x="2307675" y="299824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/>
          <p:nvPr/>
        </p:nvSpPr>
        <p:spPr>
          <a:xfrm>
            <a:off x="0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5"/>
          <p:cNvSpPr/>
          <p:nvPr/>
        </p:nvSpPr>
        <p:spPr>
          <a:xfrm>
            <a:off x="-1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5"/>
          <p:cNvSpPr/>
          <p:nvPr/>
        </p:nvSpPr>
        <p:spPr>
          <a:xfrm rot="10800000">
            <a:off x="753443" y="3636287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5"/>
          <p:cNvSpPr/>
          <p:nvPr/>
        </p:nvSpPr>
        <p:spPr>
          <a:xfrm rot="10800000">
            <a:off x="713410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2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2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2"/>
          <p:cNvSpPr/>
          <p:nvPr/>
        </p:nvSpPr>
        <p:spPr>
          <a:xfrm>
            <a:off x="0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2"/>
          <p:cNvSpPr/>
          <p:nvPr/>
        </p:nvSpPr>
        <p:spPr>
          <a:xfrm>
            <a:off x="-1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2"/>
          <p:cNvSpPr/>
          <p:nvPr/>
        </p:nvSpPr>
        <p:spPr>
          <a:xfrm rot="10800000">
            <a:off x="753441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2"/>
          <p:cNvSpPr/>
          <p:nvPr/>
        </p:nvSpPr>
        <p:spPr>
          <a:xfrm rot="10800000">
            <a:off x="713410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3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8" name="Google Shape;128;p53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" name="Google Shape;115;p51">
            <a:extLst>
              <a:ext uri="{FF2B5EF4-FFF2-40B4-BE49-F238E27FC236}">
                <a16:creationId xmlns:a16="http://schemas.microsoft.com/office/drawing/2014/main" id="{106ED8CB-0C3B-4DD9-8FBF-98DBBB2E0B1F}"/>
              </a:ext>
            </a:extLst>
          </p:cNvPr>
          <p:cNvSpPr/>
          <p:nvPr userDrawn="1"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6;p51">
            <a:extLst>
              <a:ext uri="{FF2B5EF4-FFF2-40B4-BE49-F238E27FC236}">
                <a16:creationId xmlns:a16="http://schemas.microsoft.com/office/drawing/2014/main" id="{13653A0C-2FB1-80A8-C753-1AFF9E6CAE1C}"/>
              </a:ext>
            </a:extLst>
          </p:cNvPr>
          <p:cNvSpPr/>
          <p:nvPr userDrawn="1"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7;p51">
            <a:extLst>
              <a:ext uri="{FF2B5EF4-FFF2-40B4-BE49-F238E27FC236}">
                <a16:creationId xmlns:a16="http://schemas.microsoft.com/office/drawing/2014/main" id="{8165FD23-6E06-FBDB-95A9-1E7DB1DBE7D8}"/>
              </a:ext>
            </a:extLst>
          </p:cNvPr>
          <p:cNvSpPr/>
          <p:nvPr userDrawn="1"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8;p51">
            <a:extLst>
              <a:ext uri="{FF2B5EF4-FFF2-40B4-BE49-F238E27FC236}">
                <a16:creationId xmlns:a16="http://schemas.microsoft.com/office/drawing/2014/main" id="{EBF46C54-B06C-06B1-8F02-FABD96D6D382}"/>
              </a:ext>
            </a:extLst>
          </p:cNvPr>
          <p:cNvSpPr/>
          <p:nvPr userDrawn="1"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51">
            <a:extLst>
              <a:ext uri="{FF2B5EF4-FFF2-40B4-BE49-F238E27FC236}">
                <a16:creationId xmlns:a16="http://schemas.microsoft.com/office/drawing/2014/main" id="{CB8A664E-03F4-1B55-5F62-03071E79574B}"/>
              </a:ext>
            </a:extLst>
          </p:cNvPr>
          <p:cNvSpPr/>
          <p:nvPr userDrawn="1"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6;p51">
            <a:extLst>
              <a:ext uri="{FF2B5EF4-FFF2-40B4-BE49-F238E27FC236}">
                <a16:creationId xmlns:a16="http://schemas.microsoft.com/office/drawing/2014/main" id="{B64DE2CC-08DF-B87C-3FE0-6E8B88947AEE}"/>
              </a:ext>
            </a:extLst>
          </p:cNvPr>
          <p:cNvSpPr/>
          <p:nvPr userDrawn="1"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7;p51">
            <a:extLst>
              <a:ext uri="{FF2B5EF4-FFF2-40B4-BE49-F238E27FC236}">
                <a16:creationId xmlns:a16="http://schemas.microsoft.com/office/drawing/2014/main" id="{9135A16F-F774-D8AD-4A16-9BF9966E66D5}"/>
              </a:ext>
            </a:extLst>
          </p:cNvPr>
          <p:cNvSpPr/>
          <p:nvPr userDrawn="1"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8;p51">
            <a:extLst>
              <a:ext uri="{FF2B5EF4-FFF2-40B4-BE49-F238E27FC236}">
                <a16:creationId xmlns:a16="http://schemas.microsoft.com/office/drawing/2014/main" id="{DD9E0657-8ECF-F6A9-FBA9-C2574F966F65}"/>
              </a:ext>
            </a:extLst>
          </p:cNvPr>
          <p:cNvSpPr/>
          <p:nvPr userDrawn="1"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;p36">
            <a:extLst>
              <a:ext uri="{FF2B5EF4-FFF2-40B4-BE49-F238E27FC236}">
                <a16:creationId xmlns:a16="http://schemas.microsoft.com/office/drawing/2014/main" id="{99017984-4504-7622-3BF3-6A9657E82900}"/>
              </a:ext>
            </a:extLst>
          </p:cNvPr>
          <p:cNvSpPr/>
          <p:nvPr userDrawn="1"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22E04A90-EED6-854B-647E-751D5374C066}"/>
              </a:ext>
            </a:extLst>
          </p:cNvPr>
          <p:cNvSpPr/>
          <p:nvPr userDrawn="1"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;p36">
            <a:extLst>
              <a:ext uri="{FF2B5EF4-FFF2-40B4-BE49-F238E27FC236}">
                <a16:creationId xmlns:a16="http://schemas.microsoft.com/office/drawing/2014/main" id="{6974E298-68EB-1F57-A98D-7EF40BD8DA4B}"/>
              </a:ext>
            </a:extLst>
          </p:cNvPr>
          <p:cNvSpPr/>
          <p:nvPr userDrawn="1"/>
        </p:nvSpPr>
        <p:spPr>
          <a:xfrm rot="10800000" flipH="1">
            <a:off x="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;p36">
            <a:extLst>
              <a:ext uri="{FF2B5EF4-FFF2-40B4-BE49-F238E27FC236}">
                <a16:creationId xmlns:a16="http://schemas.microsoft.com/office/drawing/2014/main" id="{E82AE4BE-CA1C-6EAC-4AA1-EF9E6F08B084}"/>
              </a:ext>
            </a:extLst>
          </p:cNvPr>
          <p:cNvSpPr/>
          <p:nvPr userDrawn="1"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36"/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6"/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6"/>
          <p:cNvSpPr/>
          <p:nvPr/>
        </p:nvSpPr>
        <p:spPr>
          <a:xfrm rot="10800000" flipH="1">
            <a:off x="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6"/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title" idx="2"/>
          </p:nvPr>
        </p:nvSpPr>
        <p:spPr>
          <a:xfrm>
            <a:off x="720000" y="2449950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subTitle" idx="1"/>
          </p:nvPr>
        </p:nvSpPr>
        <p:spPr>
          <a:xfrm>
            <a:off x="720000" y="2752118"/>
            <a:ext cx="23055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title" idx="3"/>
          </p:nvPr>
        </p:nvSpPr>
        <p:spPr>
          <a:xfrm>
            <a:off x="3419218" y="2449950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ubTitle" idx="4"/>
          </p:nvPr>
        </p:nvSpPr>
        <p:spPr>
          <a:xfrm>
            <a:off x="3419218" y="2752118"/>
            <a:ext cx="23055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title" idx="5"/>
          </p:nvPr>
        </p:nvSpPr>
        <p:spPr>
          <a:xfrm>
            <a:off x="6118442" y="2449950"/>
            <a:ext cx="2305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" name="Google Shape;28;p37"/>
          <p:cNvSpPr txBox="1">
            <a:spLocks noGrp="1"/>
          </p:cNvSpPr>
          <p:nvPr>
            <p:ph type="subTitle" idx="6"/>
          </p:nvPr>
        </p:nvSpPr>
        <p:spPr>
          <a:xfrm>
            <a:off x="6118442" y="2752118"/>
            <a:ext cx="2305500" cy="12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title" idx="7"/>
          </p:nvPr>
        </p:nvSpPr>
        <p:spPr>
          <a:xfrm>
            <a:off x="720000" y="1712783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title" idx="8"/>
          </p:nvPr>
        </p:nvSpPr>
        <p:spPr>
          <a:xfrm>
            <a:off x="3419218" y="1712783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title" idx="9"/>
          </p:nvPr>
        </p:nvSpPr>
        <p:spPr>
          <a:xfrm>
            <a:off x="6118442" y="1712783"/>
            <a:ext cx="822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" name="Google Shape;17;p36">
            <a:extLst>
              <a:ext uri="{FF2B5EF4-FFF2-40B4-BE49-F238E27FC236}">
                <a16:creationId xmlns:a16="http://schemas.microsoft.com/office/drawing/2014/main" id="{ACECFF76-A513-773C-B96E-9CA205F2B05A}"/>
              </a:ext>
            </a:extLst>
          </p:cNvPr>
          <p:cNvSpPr/>
          <p:nvPr userDrawn="1"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3A1AE5E6-9DC9-B05C-B42B-F74C868EC4F6}"/>
              </a:ext>
            </a:extLst>
          </p:cNvPr>
          <p:cNvSpPr/>
          <p:nvPr userDrawn="1"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;p36">
            <a:extLst>
              <a:ext uri="{FF2B5EF4-FFF2-40B4-BE49-F238E27FC236}">
                <a16:creationId xmlns:a16="http://schemas.microsoft.com/office/drawing/2014/main" id="{D895EEC5-4351-51B4-1D89-CE62303DFA0E}"/>
              </a:ext>
            </a:extLst>
          </p:cNvPr>
          <p:cNvSpPr/>
          <p:nvPr userDrawn="1"/>
        </p:nvSpPr>
        <p:spPr>
          <a:xfrm rot="10800000">
            <a:off x="454914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;p36">
            <a:extLst>
              <a:ext uri="{FF2B5EF4-FFF2-40B4-BE49-F238E27FC236}">
                <a16:creationId xmlns:a16="http://schemas.microsoft.com/office/drawing/2014/main" id="{5E2B3881-995A-A381-45B1-B608875F4B04}"/>
              </a:ext>
            </a:extLst>
          </p:cNvPr>
          <p:cNvSpPr/>
          <p:nvPr userDrawn="1"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>
            <a:spLocks noGrp="1"/>
          </p:cNvSpPr>
          <p:nvPr>
            <p:ph type="title"/>
          </p:nvPr>
        </p:nvSpPr>
        <p:spPr>
          <a:xfrm>
            <a:off x="2084825" y="2026950"/>
            <a:ext cx="6345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8"/>
          <p:cNvSpPr txBox="1">
            <a:spLocks noGrp="1"/>
          </p:cNvSpPr>
          <p:nvPr>
            <p:ph type="title" idx="2"/>
          </p:nvPr>
        </p:nvSpPr>
        <p:spPr>
          <a:xfrm>
            <a:off x="713225" y="2026950"/>
            <a:ext cx="13716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9" name="Google Shape;39;p38"/>
          <p:cNvSpPr txBox="1">
            <a:spLocks noGrp="1"/>
          </p:cNvSpPr>
          <p:nvPr>
            <p:ph type="subTitle" idx="1"/>
          </p:nvPr>
        </p:nvSpPr>
        <p:spPr>
          <a:xfrm>
            <a:off x="2084825" y="2741575"/>
            <a:ext cx="6345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/>
          <p:nvPr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8"/>
          <p:cNvSpPr/>
          <p:nvPr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8"/>
          <p:cNvSpPr/>
          <p:nvPr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8"/>
          <p:cNvSpPr/>
          <p:nvPr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>
            <a:spLocks noGrp="1"/>
          </p:cNvSpPr>
          <p:nvPr>
            <p:ph type="title"/>
          </p:nvPr>
        </p:nvSpPr>
        <p:spPr>
          <a:xfrm>
            <a:off x="2391875" y="3176488"/>
            <a:ext cx="4360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subTitle" idx="1"/>
          </p:nvPr>
        </p:nvSpPr>
        <p:spPr>
          <a:xfrm>
            <a:off x="1051500" y="1511325"/>
            <a:ext cx="70410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" name="Google Shape;55;p40"/>
          <p:cNvSpPr/>
          <p:nvPr/>
        </p:nvSpPr>
        <p:spPr>
          <a:xfrm flipH="1">
            <a:off x="2681226" y="-1176103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0"/>
          <p:cNvSpPr/>
          <p:nvPr/>
        </p:nvSpPr>
        <p:spPr>
          <a:xfrm flipH="1">
            <a:off x="2648703" y="-12424"/>
            <a:ext cx="6495297" cy="1167779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0"/>
          <p:cNvSpPr/>
          <p:nvPr/>
        </p:nvSpPr>
        <p:spPr>
          <a:xfrm rot="10800000" flipH="1">
            <a:off x="4" y="3976685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0"/>
          <p:cNvSpPr/>
          <p:nvPr/>
        </p:nvSpPr>
        <p:spPr>
          <a:xfrm rot="10800000" flipH="1">
            <a:off x="3" y="3988145"/>
            <a:ext cx="6495297" cy="1167779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subTitle" idx="1"/>
          </p:nvPr>
        </p:nvSpPr>
        <p:spPr>
          <a:xfrm>
            <a:off x="4907349" y="2260977"/>
            <a:ext cx="31812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subTitle" idx="2"/>
          </p:nvPr>
        </p:nvSpPr>
        <p:spPr>
          <a:xfrm>
            <a:off x="1055451" y="2260977"/>
            <a:ext cx="3181200" cy="15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subTitle" idx="3"/>
          </p:nvPr>
        </p:nvSpPr>
        <p:spPr>
          <a:xfrm>
            <a:off x="4907345" y="1952950"/>
            <a:ext cx="31812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subTitle" idx="4"/>
          </p:nvPr>
        </p:nvSpPr>
        <p:spPr>
          <a:xfrm>
            <a:off x="1055451" y="1952950"/>
            <a:ext cx="31812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" name="Google Shape;17;p36">
            <a:extLst>
              <a:ext uri="{FF2B5EF4-FFF2-40B4-BE49-F238E27FC236}">
                <a16:creationId xmlns:a16="http://schemas.microsoft.com/office/drawing/2014/main" id="{636C284C-DAD7-4C6E-48E0-27FD53DD18DA}"/>
              </a:ext>
            </a:extLst>
          </p:cNvPr>
          <p:cNvSpPr/>
          <p:nvPr userDrawn="1"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C4C896AC-508D-D21F-469E-B72B54F6C5C6}"/>
              </a:ext>
            </a:extLst>
          </p:cNvPr>
          <p:cNvSpPr/>
          <p:nvPr userDrawn="1"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;p36">
            <a:extLst>
              <a:ext uri="{FF2B5EF4-FFF2-40B4-BE49-F238E27FC236}">
                <a16:creationId xmlns:a16="http://schemas.microsoft.com/office/drawing/2014/main" id="{859D2D33-40AB-2C8C-3E22-C724122E45EA}"/>
              </a:ext>
            </a:extLst>
          </p:cNvPr>
          <p:cNvSpPr/>
          <p:nvPr userDrawn="1"/>
        </p:nvSpPr>
        <p:spPr>
          <a:xfrm rot="10800000" flipH="1">
            <a:off x="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20;p36">
            <a:extLst>
              <a:ext uri="{FF2B5EF4-FFF2-40B4-BE49-F238E27FC236}">
                <a16:creationId xmlns:a16="http://schemas.microsoft.com/office/drawing/2014/main" id="{43CE8591-D595-95F8-4612-67B4D150CB42}"/>
              </a:ext>
            </a:extLst>
          </p:cNvPr>
          <p:cNvSpPr/>
          <p:nvPr userDrawn="1"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84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6"/>
          <p:cNvSpPr txBox="1">
            <a:spLocks noGrp="1"/>
          </p:cNvSpPr>
          <p:nvPr>
            <p:ph type="title"/>
          </p:nvPr>
        </p:nvSpPr>
        <p:spPr>
          <a:xfrm>
            <a:off x="2347938" y="921000"/>
            <a:ext cx="44481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6"/>
          <p:cNvSpPr txBox="1">
            <a:spLocks noGrp="1"/>
          </p:cNvSpPr>
          <p:nvPr>
            <p:ph type="subTitle" idx="1"/>
          </p:nvPr>
        </p:nvSpPr>
        <p:spPr>
          <a:xfrm>
            <a:off x="2347900" y="1993850"/>
            <a:ext cx="4448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6"/>
          <p:cNvSpPr/>
          <p:nvPr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6"/>
          <p:cNvSpPr/>
          <p:nvPr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6"/>
          <p:cNvSpPr/>
          <p:nvPr/>
        </p:nvSpPr>
        <p:spPr>
          <a:xfrm rot="10800000" flipH="1">
            <a:off x="0" y="37023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6"/>
          <p:cNvSpPr/>
          <p:nvPr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0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0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1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5" name="Google Shape;115;p51"/>
          <p:cNvSpPr/>
          <p:nvPr/>
        </p:nvSpPr>
        <p:spPr>
          <a:xfrm flipH="1">
            <a:off x="753441" y="-1528512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1"/>
          <p:cNvSpPr/>
          <p:nvPr/>
        </p:nvSpPr>
        <p:spPr>
          <a:xfrm flipH="1">
            <a:off x="713410" y="-18084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1"/>
          <p:cNvSpPr/>
          <p:nvPr/>
        </p:nvSpPr>
        <p:spPr>
          <a:xfrm rot="10800000" flipH="1">
            <a:off x="0" y="3626123"/>
            <a:ext cx="8390557" cy="3041139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1"/>
          <p:cNvSpPr/>
          <p:nvPr/>
        </p:nvSpPr>
        <p:spPr>
          <a:xfrm rot="10800000" flipH="1">
            <a:off x="-1" y="3641299"/>
            <a:ext cx="8430590" cy="151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1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7" grpId="0" animBg="1"/>
      <p:bldP spid="118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3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■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■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●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lbert Sans"/>
              <a:buChar char="○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Albert Sans"/>
              <a:buChar char="■"/>
              <a:defRPr sz="10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71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713225" y="1718143"/>
            <a:ext cx="77175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/>
              <a:t>SEMICOLON TEAM</a:t>
            </a:r>
            <a:br>
              <a:rPr lang="en" dirty="0"/>
            </a:br>
            <a:r>
              <a:rPr lang="en" b="0" dirty="0"/>
              <a:t>WEB APPLICATIONS</a:t>
            </a:r>
            <a:endParaRPr b="0" dirty="0"/>
          </a:p>
        </p:txBody>
      </p:sp>
      <p:sp>
        <p:nvSpPr>
          <p:cNvPr id="155" name="Google Shape;155;p1"/>
          <p:cNvSpPr txBox="1">
            <a:spLocks noGrp="1"/>
          </p:cNvSpPr>
          <p:nvPr>
            <p:ph type="subTitle" idx="1"/>
          </p:nvPr>
        </p:nvSpPr>
        <p:spPr>
          <a:xfrm>
            <a:off x="2307675" y="299824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Professor Nicola Ferro</a:t>
            </a:r>
            <a:endParaRPr/>
          </a:p>
        </p:txBody>
      </p:sp>
      <p:sp>
        <p:nvSpPr>
          <p:cNvPr id="156" name="Google Shape;156;p1"/>
          <p:cNvSpPr txBox="1"/>
          <p:nvPr/>
        </p:nvSpPr>
        <p:spPr>
          <a:xfrm>
            <a:off x="668947" y="3363950"/>
            <a:ext cx="7806106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95959"/>
                </a:solidFill>
              </a:rPr>
              <a:t>Reihaneh </a:t>
            </a:r>
            <a:r>
              <a:rPr lang="en" sz="1000" b="1" dirty="0">
                <a:solidFill>
                  <a:srgbClr val="595959"/>
                </a:solidFill>
              </a:rPr>
              <a:t>Baghishani </a:t>
            </a:r>
            <a:r>
              <a:rPr lang="en" sz="1000" dirty="0">
                <a:solidFill>
                  <a:srgbClr val="595959"/>
                </a:solidFill>
              </a:rPr>
              <a:t>, </a:t>
            </a:r>
            <a:r>
              <a:rPr lang="en-US" sz="1000" dirty="0">
                <a:solidFill>
                  <a:srgbClr val="595959"/>
                </a:solidFill>
              </a:rPr>
              <a:t>Ali </a:t>
            </a:r>
            <a:r>
              <a:rPr lang="en-US" sz="1000" b="1" dirty="0" err="1">
                <a:solidFill>
                  <a:srgbClr val="595959"/>
                </a:solidFill>
              </a:rPr>
              <a:t>Erfanian</a:t>
            </a:r>
            <a:r>
              <a:rPr lang="en-US" sz="1000" b="1" dirty="0">
                <a:solidFill>
                  <a:srgbClr val="595959"/>
                </a:solidFill>
              </a:rPr>
              <a:t> Omidvar </a:t>
            </a:r>
            <a:r>
              <a:rPr lang="en-US" sz="1000" dirty="0">
                <a:solidFill>
                  <a:srgbClr val="595959"/>
                </a:solidFill>
              </a:rPr>
              <a:t>,</a:t>
            </a:r>
            <a:r>
              <a:rPr lang="en" sz="1000" dirty="0">
                <a:solidFill>
                  <a:srgbClr val="595959"/>
                </a:solidFill>
              </a:rPr>
              <a:t> Irem Goksu </a:t>
            </a:r>
            <a:r>
              <a:rPr lang="en" sz="1000" b="1" dirty="0">
                <a:solidFill>
                  <a:srgbClr val="595959"/>
                </a:solidFill>
              </a:rPr>
              <a:t>Celik </a:t>
            </a:r>
            <a:r>
              <a:rPr lang="en" sz="1000" dirty="0">
                <a:solidFill>
                  <a:srgbClr val="595959"/>
                </a:solidFill>
              </a:rPr>
              <a:t>, Hamideh </a:t>
            </a:r>
            <a:r>
              <a:rPr lang="en" sz="1000" b="1" dirty="0">
                <a:solidFill>
                  <a:srgbClr val="595959"/>
                </a:solidFill>
              </a:rPr>
              <a:t>Haeri </a:t>
            </a:r>
            <a:r>
              <a:rPr lang="en" sz="1000" dirty="0">
                <a:solidFill>
                  <a:srgbClr val="595959"/>
                </a:solidFill>
              </a:rPr>
              <a:t>, Ferdos </a:t>
            </a:r>
            <a:r>
              <a:rPr lang="en" sz="1000" b="1" dirty="0">
                <a:solidFill>
                  <a:srgbClr val="595959"/>
                </a:solidFill>
              </a:rPr>
              <a:t>Hajizadeh Chavari</a:t>
            </a:r>
            <a:r>
              <a:rPr lang="en" sz="1000" dirty="0">
                <a:solidFill>
                  <a:srgbClr val="595959"/>
                </a:solidFill>
              </a:rPr>
              <a:t> 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595959"/>
                </a:solidFill>
              </a:rPr>
              <a:t>Hossein </a:t>
            </a:r>
            <a:r>
              <a:rPr lang="en" sz="1000" b="1" dirty="0">
                <a:solidFill>
                  <a:srgbClr val="595959"/>
                </a:solidFill>
              </a:rPr>
              <a:t>Hosseinpour </a:t>
            </a:r>
            <a:r>
              <a:rPr lang="en" sz="1000" dirty="0">
                <a:solidFill>
                  <a:srgbClr val="595959"/>
                </a:solidFill>
              </a:rPr>
              <a:t>, </a:t>
            </a:r>
            <a:r>
              <a:rPr lang="en-US" sz="1000" dirty="0" err="1">
                <a:solidFill>
                  <a:srgbClr val="595959"/>
                </a:solidFill>
              </a:rPr>
              <a:t>Gulce</a:t>
            </a:r>
            <a:r>
              <a:rPr lang="en-US" sz="1000" dirty="0">
                <a:solidFill>
                  <a:srgbClr val="595959"/>
                </a:solidFill>
              </a:rPr>
              <a:t> </a:t>
            </a:r>
            <a:r>
              <a:rPr lang="en-US" sz="1000" b="1" dirty="0" err="1">
                <a:solidFill>
                  <a:srgbClr val="595959"/>
                </a:solidFill>
              </a:rPr>
              <a:t>Sirvanci</a:t>
            </a:r>
            <a:r>
              <a:rPr lang="en-US" sz="1000" b="1" dirty="0">
                <a:solidFill>
                  <a:srgbClr val="595959"/>
                </a:solidFill>
              </a:rPr>
              <a:t> </a:t>
            </a:r>
            <a:r>
              <a:rPr lang="en-US" sz="1000" dirty="0">
                <a:solidFill>
                  <a:srgbClr val="595959"/>
                </a:solidFill>
              </a:rPr>
              <a:t>,</a:t>
            </a:r>
            <a:r>
              <a:rPr lang="en" sz="1000" dirty="0">
                <a:solidFill>
                  <a:srgbClr val="595959"/>
                </a:solidFill>
              </a:rPr>
              <a:t> Ali </a:t>
            </a:r>
            <a:r>
              <a:rPr lang="en" sz="1000" b="1" dirty="0">
                <a:solidFill>
                  <a:srgbClr val="595959"/>
                </a:solidFill>
              </a:rPr>
              <a:t>Tahvildari </a:t>
            </a:r>
            <a:r>
              <a:rPr lang="en" sz="1000" dirty="0">
                <a:solidFill>
                  <a:srgbClr val="595959"/>
                </a:solidFill>
              </a:rPr>
              <a:t>, Mohammad </a:t>
            </a:r>
            <a:r>
              <a:rPr lang="en" sz="1000" b="1" dirty="0">
                <a:solidFill>
                  <a:srgbClr val="595959"/>
                </a:solidFill>
              </a:rPr>
              <a:t>Torabi</a:t>
            </a:r>
            <a:endParaRPr sz="1000" b="1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A018B03C-E5F7-E663-8361-27DB1521A8D8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2601F47-E81B-E912-9C17-E07F22E2162A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14CC7-A161-8B2F-2458-C646581A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56" y="800087"/>
            <a:ext cx="6382648" cy="3723640"/>
          </a:xfrm>
          <a:prstGeom prst="rect">
            <a:avLst/>
          </a:prstGeom>
        </p:spPr>
      </p:pic>
      <p:sp>
        <p:nvSpPr>
          <p:cNvPr id="20" name="Title 41">
            <a:extLst>
              <a:ext uri="{FF2B5EF4-FFF2-40B4-BE49-F238E27FC236}">
                <a16:creationId xmlns:a16="http://schemas.microsoft.com/office/drawing/2014/main" id="{C4C32D9F-B9E0-3644-0745-BBD6F9481CA4}"/>
              </a:ext>
            </a:extLst>
          </p:cNvPr>
          <p:cNvSpPr txBox="1">
            <a:spLocks/>
          </p:cNvSpPr>
          <p:nvPr/>
        </p:nvSpPr>
        <p:spPr>
          <a:xfrm>
            <a:off x="1866220" y="298347"/>
            <a:ext cx="54115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Entity-Relationship Schema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CEE346-939F-0629-0A6D-3E9B38283CC5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8</a:t>
            </a: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17353255-79F1-BA5B-C66F-7B2952B1708A}"/>
              </a:ext>
            </a:extLst>
          </p:cNvPr>
          <p:cNvSpPr/>
          <p:nvPr/>
        </p:nvSpPr>
        <p:spPr>
          <a:xfrm rot="10800000">
            <a:off x="4549142" y="440035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045094C-ECD0-A713-18D7-40BA19063EF2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94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0" grpId="0"/>
      <p:bldP spid="12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94C8F-43C6-0EC1-A09D-071C2FD6F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956310"/>
            <a:ext cx="6600838" cy="3230880"/>
          </a:xfrm>
          <a:prstGeom prst="rect">
            <a:avLst/>
          </a:prstGeom>
        </p:spPr>
      </p:pic>
      <p:sp>
        <p:nvSpPr>
          <p:cNvPr id="10" name="Title 41">
            <a:extLst>
              <a:ext uri="{FF2B5EF4-FFF2-40B4-BE49-F238E27FC236}">
                <a16:creationId xmlns:a16="http://schemas.microsoft.com/office/drawing/2014/main" id="{7C9D659B-7E5B-1755-77B9-C19482CC3735}"/>
              </a:ext>
            </a:extLst>
          </p:cNvPr>
          <p:cNvSpPr txBox="1">
            <a:spLocks/>
          </p:cNvSpPr>
          <p:nvPr/>
        </p:nvSpPr>
        <p:spPr>
          <a:xfrm>
            <a:off x="1866220" y="298347"/>
            <a:ext cx="54115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Entity-Relationship Schema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B741A6-BDB2-F0D5-9719-033BD06EF95E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3891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1DE08-4B28-A798-21B8-EC5576A94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839" y="275538"/>
            <a:ext cx="1245124" cy="124512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034332-3C73-0ADA-7C59-2215AF2E4F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12427" y="580172"/>
            <a:ext cx="1173637" cy="573087"/>
          </a:xfrm>
        </p:spPr>
        <p:txBody>
          <a:bodyPr/>
          <a:lstStyle/>
          <a:p>
            <a:r>
              <a:rPr lang="en-US" dirty="0"/>
              <a:t>REST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1A82C-ADA7-C0FA-B2B1-54B9E027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" y="1337809"/>
            <a:ext cx="8209280" cy="2680801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78F43FAB-B6FA-4A4A-FFC3-AF45D68DC9A4}"/>
              </a:ext>
            </a:extLst>
          </p:cNvPr>
          <p:cNvSpPr txBox="1">
            <a:spLocks/>
          </p:cNvSpPr>
          <p:nvPr/>
        </p:nvSpPr>
        <p:spPr>
          <a:xfrm>
            <a:off x="4597039" y="580025"/>
            <a:ext cx="197077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Summary</a:t>
            </a:r>
          </a:p>
        </p:txBody>
      </p:sp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B97FBC-EEE6-6AFD-CEDA-B36F7ACB2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0" y="4051076"/>
            <a:ext cx="2095500" cy="104775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A9280-8615-63D8-7DBA-BC7926DBEFD3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382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 animBg="1"/>
      <p:bldP spid="7" grpId="0" animBg="1"/>
      <p:bldP spid="9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97A96B13-5D7C-1911-6884-7BC33BCEF385}"/>
              </a:ext>
            </a:extLst>
          </p:cNvPr>
          <p:cNvSpPr txBox="1">
            <a:spLocks/>
          </p:cNvSpPr>
          <p:nvPr/>
        </p:nvSpPr>
        <p:spPr>
          <a:xfrm>
            <a:off x="2804625" y="321671"/>
            <a:ext cx="34853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REST Error Codes</a:t>
            </a:r>
          </a:p>
        </p:txBody>
      </p:sp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D9B44-AC34-9C11-5A7E-AF6E588CF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96" y="935558"/>
            <a:ext cx="6448808" cy="2613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75562-A2D4-BD26-B3E0-762A56B4B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368" y="3643220"/>
            <a:ext cx="2405265" cy="13529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9736846-3945-7E3D-8909-6FC03EB831BF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137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 animBg="1"/>
      <p:bldP spid="11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034332-3C73-0ADA-7C59-2215AF2E4F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2144" y="580172"/>
            <a:ext cx="5719713" cy="673593"/>
          </a:xfrm>
        </p:spPr>
        <p:txBody>
          <a:bodyPr/>
          <a:lstStyle/>
          <a:p>
            <a:r>
              <a:rPr lang="en-US" dirty="0"/>
              <a:t>Log System : Folder Structure</a:t>
            </a:r>
          </a:p>
        </p:txBody>
      </p:sp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FA4E6F-5401-C98A-101D-BB71345C3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115" y="1296795"/>
            <a:ext cx="4431771" cy="32186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A3F8C53-38A1-7DAC-56BE-411A7B30FFD5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962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97A96B13-5D7C-1911-6884-7BC33BCEF385}"/>
              </a:ext>
            </a:extLst>
          </p:cNvPr>
          <p:cNvSpPr txBox="1">
            <a:spLocks/>
          </p:cNvSpPr>
          <p:nvPr/>
        </p:nvSpPr>
        <p:spPr>
          <a:xfrm>
            <a:off x="1928990" y="344832"/>
            <a:ext cx="528602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Log System : Log Structure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081819-0FCA-9D7B-E72D-707B6CF74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78" y="1004539"/>
            <a:ext cx="4568131" cy="379412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EBBE84E-CF0F-2747-6748-A3C9FE4F659B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5603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4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034332-3C73-0ADA-7C59-2215AF2E4F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64301" y="580172"/>
            <a:ext cx="3015398" cy="673593"/>
          </a:xfrm>
        </p:spPr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146A52C-E0AE-866B-811A-FA4ADCA4FFEB}"/>
              </a:ext>
            </a:extLst>
          </p:cNvPr>
          <p:cNvGrpSpPr/>
          <p:nvPr/>
        </p:nvGrpSpPr>
        <p:grpSpPr>
          <a:xfrm>
            <a:off x="1835342" y="1547153"/>
            <a:ext cx="4792597" cy="2323131"/>
            <a:chOff x="2065403" y="1555499"/>
            <a:chExt cx="4792597" cy="23231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F581BF-8B14-324D-B438-35745EBE0CD9}"/>
                </a:ext>
              </a:extLst>
            </p:cNvPr>
            <p:cNvSpPr txBox="1"/>
            <p:nvPr/>
          </p:nvSpPr>
          <p:spPr>
            <a:xfrm>
              <a:off x="2286000" y="1555499"/>
              <a:ext cx="457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42C3AA"/>
                </a:buClr>
                <a:buSzPct val="135000"/>
              </a:pPr>
              <a:r>
                <a:rPr lang="en-US" b="1" dirty="0"/>
                <a:t>String Service</a:t>
              </a:r>
            </a:p>
            <a:p>
              <a:pPr lvl="3">
                <a:buClr>
                  <a:srgbClr val="42C3AA"/>
                </a:buClr>
              </a:pPr>
              <a:r>
                <a:rPr lang="en-US" dirty="0"/>
                <a:t>    Base64 Encoding and Decoding</a:t>
              </a:r>
            </a:p>
            <a:p>
              <a:pPr>
                <a:buClr>
                  <a:srgbClr val="42C3AA"/>
                </a:buClr>
              </a:pPr>
              <a:r>
                <a:rPr lang="en-US" dirty="0"/>
                <a:t>    Input: String</a:t>
              </a:r>
            </a:p>
            <a:p>
              <a:pPr>
                <a:buClr>
                  <a:srgbClr val="42C3AA"/>
                </a:buClr>
              </a:pPr>
              <a:r>
                <a:rPr lang="en-US" dirty="0"/>
                <a:t>    Output: String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3116DE-EA8B-717C-CCAE-3EF85C7952CD}"/>
                </a:ext>
              </a:extLst>
            </p:cNvPr>
            <p:cNvSpPr txBox="1"/>
            <p:nvPr/>
          </p:nvSpPr>
          <p:spPr>
            <a:xfrm>
              <a:off x="2274378" y="2709079"/>
              <a:ext cx="457200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Security Service</a:t>
              </a:r>
            </a:p>
            <a:p>
              <a:pPr>
                <a:buClr>
                  <a:srgbClr val="42C3AA"/>
                </a:buClr>
                <a:buSzPct val="100000"/>
              </a:pPr>
              <a:r>
                <a:rPr lang="en-US" dirty="0"/>
                <a:t>    Create Token</a:t>
              </a:r>
            </a:p>
            <a:p>
              <a:pPr>
                <a:buClr>
                  <a:srgbClr val="42C3AA"/>
                </a:buClr>
                <a:buSzPct val="100000"/>
              </a:pPr>
              <a:r>
                <a:rPr lang="en-US" dirty="0"/>
                <a:t>    Validate Token</a:t>
              </a:r>
            </a:p>
            <a:p>
              <a:pPr>
                <a:buClr>
                  <a:srgbClr val="42C3AA"/>
                </a:buClr>
                <a:buSzPct val="100000"/>
              </a:pPr>
              <a:r>
                <a:rPr lang="en-US" dirty="0"/>
                <a:t>    Get Account ID</a:t>
              </a:r>
            </a:p>
            <a:p>
              <a:pPr>
                <a:buClr>
                  <a:srgbClr val="42C3AA"/>
                </a:buClr>
                <a:buSzPct val="100000"/>
              </a:pPr>
              <a:r>
                <a:rPr lang="en-US" dirty="0"/>
                <a:t>    Get Role from Token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5A24741-856E-A371-173C-B28106DB4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5403" y="1587288"/>
              <a:ext cx="245006" cy="24500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1F8C1F8-6532-73F5-F50B-465AF9144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1857008"/>
              <a:ext cx="134736" cy="13473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6C7422A-1D58-1BF0-A29B-3385E3659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5403" y="2742523"/>
              <a:ext cx="245006" cy="24500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3C3AB9A-3F3A-328F-B20F-28266C742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2068583"/>
              <a:ext cx="134736" cy="13473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233E6AE-41E3-700D-CCDD-F6ED71EE5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2284935"/>
              <a:ext cx="134736" cy="13473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54B941-ED07-7F81-F6C0-4D245A467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3012736"/>
              <a:ext cx="134736" cy="13473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5A70B6-2E8E-9C9A-E23E-E62C2EF0D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3223732"/>
              <a:ext cx="134736" cy="13473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D1708FA-5A87-3173-46B4-B04E35476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3434728"/>
              <a:ext cx="134736" cy="13473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F0A37E0-5D2E-76A4-3EE9-04B391CC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56" y="3656679"/>
              <a:ext cx="134736" cy="13473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D42F3-8688-76FF-A48E-516195EC4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575" y="1427482"/>
            <a:ext cx="2424907" cy="26133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02330A5-FC49-471B-3234-B3C7EF95125E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5450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7" grpId="0" animBg="1"/>
      <p:bldP spid="9" grpId="0" animBg="1"/>
      <p:bldP spid="10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A76F-0734-8A85-12E6-FD5B7F98EC31}"/>
              </a:ext>
            </a:extLst>
          </p:cNvPr>
          <p:cNvSpPr txBox="1"/>
          <p:nvPr/>
        </p:nvSpPr>
        <p:spPr>
          <a:xfrm>
            <a:off x="1130300" y="834453"/>
            <a:ext cx="6883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lang="en-US" sz="16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600" dirty="0" err="1">
                <a:solidFill>
                  <a:srgbClr val="00627A"/>
                </a:solidFill>
                <a:effectLst/>
                <a:latin typeface="JetBrains Mono"/>
              </a:rPr>
              <a:t>createToken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accountId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role) {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Claims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Jwts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JetBrains Mono"/>
              </a:rPr>
              <a:t>claims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setSubject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accountId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.put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67D17"/>
                </a:solidFill>
                <a:effectLst/>
                <a:latin typeface="JetBrains Mono"/>
              </a:rPr>
              <a:t>"Role"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, role);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Date validity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Date(</a:t>
            </a:r>
            <a:r>
              <a:rPr lang="en-US" sz="1600" dirty="0" err="1">
                <a:solidFill>
                  <a:srgbClr val="871094"/>
                </a:solidFill>
                <a:effectLst/>
                <a:latin typeface="JetBrains Mono"/>
              </a:rPr>
              <a:t>localTimeService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.nowTime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 + </a:t>
            </a:r>
            <a:r>
              <a:rPr lang="en-US" sz="1600" dirty="0" err="1">
                <a:solidFill>
                  <a:srgbClr val="871094"/>
                </a:solidFill>
                <a:effectLst/>
                <a:latin typeface="JetBrains Mono"/>
              </a:rPr>
              <a:t>validityInMilliseconds</a:t>
            </a:r>
            <a:r>
              <a:rPr lang="en-US" sz="16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* </a:t>
            </a:r>
            <a:r>
              <a:rPr lang="en-US" sz="1600" dirty="0">
                <a:solidFill>
                  <a:srgbClr val="1750EB"/>
                </a:solidFill>
                <a:effectLst/>
                <a:latin typeface="JetBrains Mono"/>
              </a:rPr>
              <a:t>1000000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Jwts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1600" i="1" dirty="0" err="1">
                <a:solidFill>
                  <a:srgbClr val="080808"/>
                </a:solidFill>
                <a:effectLst/>
                <a:latin typeface="JetBrains Mono"/>
              </a:rPr>
              <a:t>builder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setClaims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setIssuedAt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Date())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setExpiration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validity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signWith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SignatureAlgorithm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1600" i="1" dirty="0">
                <a:solidFill>
                  <a:srgbClr val="871094"/>
                </a:solidFill>
                <a:effectLst/>
                <a:latin typeface="JetBrains Mono"/>
              </a:rPr>
              <a:t>HS256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sz="1600" dirty="0" err="1">
                <a:solidFill>
                  <a:srgbClr val="871094"/>
                </a:solidFill>
                <a:effectLst/>
                <a:latin typeface="JetBrains Mono"/>
              </a:rPr>
              <a:t>secretKey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.compact();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2979D0-6A4C-A27F-96C7-F2F037AB8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11" y="2571750"/>
            <a:ext cx="1510449" cy="151044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92910E2-EE89-D909-85EB-016C95575E5F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7720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E13F7-F579-BCCF-C4CA-FB725E501F73}"/>
              </a:ext>
            </a:extLst>
          </p:cNvPr>
          <p:cNvSpPr txBox="1"/>
          <p:nvPr/>
        </p:nvSpPr>
        <p:spPr>
          <a:xfrm>
            <a:off x="822960" y="1609880"/>
            <a:ext cx="624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lang="en-US" sz="18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1800" dirty="0" err="1">
                <a:solidFill>
                  <a:srgbClr val="0033B3"/>
                </a:solidFill>
                <a:effectLst/>
                <a:latin typeface="JetBrains Mono"/>
              </a:rPr>
              <a:t>boolean</a:t>
            </a: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lang="en-US" sz="1800" dirty="0" err="1">
                <a:solidFill>
                  <a:srgbClr val="00627A"/>
                </a:solidFill>
                <a:effectLst/>
                <a:latin typeface="JetBrains Mono"/>
              </a:rPr>
              <a:t>validateToken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token) {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getParseToken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(token) != </a:t>
            </a: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9AB7A-16A3-43EC-824F-CF1DBF7B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003" y="1569931"/>
            <a:ext cx="2671517" cy="200363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A5CF299-40E7-8625-E116-A4CFED63663C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72934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9A76F-0734-8A85-12E6-FD5B7F98EC31}"/>
              </a:ext>
            </a:extLst>
          </p:cNvPr>
          <p:cNvSpPr txBox="1"/>
          <p:nvPr/>
        </p:nvSpPr>
        <p:spPr>
          <a:xfrm>
            <a:off x="914400" y="1525374"/>
            <a:ext cx="7315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lang="en-US" sz="18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800" dirty="0" err="1">
                <a:solidFill>
                  <a:srgbClr val="00627A"/>
                </a:solidFill>
                <a:effectLst/>
                <a:latin typeface="JetBrains Mono"/>
              </a:rPr>
              <a:t>getRoleFromToken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token) {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Claims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JetBrains Mono"/>
              </a:rPr>
              <a:t>Jwts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1800" i="1" dirty="0" err="1">
                <a:solidFill>
                  <a:srgbClr val="080808"/>
                </a:solidFill>
                <a:effectLst/>
                <a:latin typeface="JetBrains Mono"/>
              </a:rPr>
              <a:t>parser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setSigningKey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800" dirty="0" err="1">
                <a:solidFill>
                  <a:srgbClr val="871094"/>
                </a:solidFill>
                <a:effectLst/>
                <a:latin typeface="JetBrains Mono"/>
              </a:rPr>
              <a:t>secretKey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parseClaimsJws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(token).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getBody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String role 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= (</a:t>
            </a:r>
            <a:r>
              <a:rPr lang="en-US" sz="1800" dirty="0"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lang="en-US" sz="1800" dirty="0" err="1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.get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800" dirty="0">
                <a:solidFill>
                  <a:srgbClr val="067D17"/>
                </a:solidFill>
                <a:effectLst/>
                <a:latin typeface="JetBrains Mono"/>
              </a:rPr>
              <a:t>"Role"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8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JetBrains Mono"/>
              </a:rPr>
              <a:t>role</a:t>
            </a:r>
            <a:r>
              <a:rPr lang="en-US" sz="1800" dirty="0" err="1">
                <a:solidFill>
                  <a:srgbClr val="080808"/>
                </a:solidFill>
                <a:effectLst/>
                <a:latin typeface="JetBrains Mono"/>
              </a:rPr>
              <a:t>.toLowerCase</a:t>
            </a: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8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D131D-40EE-1A96-0F39-D311F4AD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815" y="3111751"/>
            <a:ext cx="1246499" cy="12464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A9A75F2-DCC3-B16B-537D-04876789370D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8722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2D7017-2318-92C8-FAA5-88AE23B7E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826" y="484659"/>
            <a:ext cx="756642" cy="567482"/>
          </a:xfrm>
          <a:prstGeom prst="rect">
            <a:avLst/>
          </a:prstGeom>
          <a:solidFill>
            <a:srgbClr val="42C3AA"/>
          </a:solidFill>
        </p:spPr>
      </p:pic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3583259" y="353585"/>
            <a:ext cx="19774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Contents</a:t>
            </a:r>
            <a:endParaRPr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E650D-BC1F-36C3-6736-BA62173D006E}"/>
              </a:ext>
            </a:extLst>
          </p:cNvPr>
          <p:cNvSpPr txBox="1"/>
          <p:nvPr/>
        </p:nvSpPr>
        <p:spPr>
          <a:xfrm>
            <a:off x="2906537" y="926285"/>
            <a:ext cx="33309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Objectives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Agile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Trello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Project Structure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Server-side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Main Functionalities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Entity-Relationship Schema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REST API Summary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REST Error Codes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Log System : Folder Structure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Log System : Log Structure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Authentication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Exception Handler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Figma Design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Contribution</a:t>
            </a:r>
          </a:p>
          <a:p>
            <a:pPr algn="ctr"/>
            <a:r>
              <a:rPr lang="en-US" sz="1400" u="none" strike="noStrike" cap="none" dirty="0">
                <a:solidFill>
                  <a:schemeClr val="tx1"/>
                </a:solidFill>
                <a:latin typeface="Albert Sans"/>
                <a:ea typeface="Albert Sans"/>
                <a:cs typeface="Albert Sans"/>
                <a:sym typeface="Albert Sans"/>
              </a:rPr>
              <a:t>Client-side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F0C7B-A180-B382-D6A6-469F607D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974" y="1770034"/>
            <a:ext cx="1541125" cy="1541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329AA-D2DE-22B5-B771-3FBA67E7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333" y="1856027"/>
            <a:ext cx="1228475" cy="1228475"/>
          </a:xfrm>
          <a:prstGeom prst="rect">
            <a:avLst/>
          </a:prstGeom>
        </p:spPr>
      </p:pic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3E13F7-F579-BCCF-C4CA-FB725E501F73}"/>
              </a:ext>
            </a:extLst>
          </p:cNvPr>
          <p:cNvSpPr txBox="1"/>
          <p:nvPr/>
        </p:nvSpPr>
        <p:spPr>
          <a:xfrm>
            <a:off x="628560" y="851407"/>
            <a:ext cx="62868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lang="en-US" sz="16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600" dirty="0" err="1">
                <a:solidFill>
                  <a:srgbClr val="00627A"/>
                </a:solidFill>
                <a:effectLst/>
                <a:latin typeface="JetBrains Mono"/>
              </a:rPr>
              <a:t>getAccountId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token)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throws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try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getParseToken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(token).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getBody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getSubject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}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catch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e) {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Throwable t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Throwable();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StackTraceElement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elements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JetBrains Mono"/>
              </a:rPr>
              <a:t>t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.getStackTrace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600" dirty="0" err="1">
                <a:solidFill>
                  <a:srgbClr val="871094"/>
                </a:solidFill>
                <a:effectLst/>
                <a:latin typeface="JetBrains Mono"/>
              </a:rPr>
              <a:t>logSystem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.logUtil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lang="en-US" sz="1600" dirty="0">
                <a:solidFill>
                  <a:srgbClr val="067D17"/>
                </a:solidFill>
                <a:effectLst/>
                <a:latin typeface="JetBrains Mono"/>
              </a:rPr>
              <a:t>"Class caller : "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elements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lang="en-US" sz="16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getClassName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            + </a:t>
            </a:r>
            <a:r>
              <a:rPr lang="en-US" sz="1600" dirty="0">
                <a:solidFill>
                  <a:srgbClr val="067D17"/>
                </a:solidFill>
                <a:effectLst/>
                <a:latin typeface="JetBrains Mono"/>
              </a:rPr>
              <a:t>" | "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+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lang="en-US" sz="1600" dirty="0">
                <a:solidFill>
                  <a:srgbClr val="067D17"/>
                </a:solidFill>
                <a:effectLst/>
                <a:latin typeface="JetBrains Mono"/>
              </a:rPr>
              <a:t>"Method :"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+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JetBrains Mono"/>
              </a:rPr>
              <a:t>elements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lang="en-US" sz="16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lang="en-US" sz="1600" dirty="0" err="1">
                <a:solidFill>
                  <a:srgbClr val="080808"/>
                </a:solidFill>
                <a:effectLst/>
                <a:latin typeface="JetBrains Mono"/>
              </a:rPr>
              <a:t>getMethodName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600" dirty="0">
                <a:solidFill>
                  <a:srgbClr val="0033B3"/>
                </a:solidFill>
                <a:effectLst/>
                <a:latin typeface="JetBrains Mono"/>
              </a:rPr>
              <a:t>throw </a:t>
            </a: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e;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6F9F93-45F7-018B-E668-071F2C199431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297238-4F45-A31D-9D63-BAE1A5BCB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299" y="2206993"/>
            <a:ext cx="526541" cy="5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7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EE009-BC01-3185-E5FF-CB315C6304B4}"/>
              </a:ext>
            </a:extLst>
          </p:cNvPr>
          <p:cNvSpPr txBox="1"/>
          <p:nvPr/>
        </p:nvSpPr>
        <p:spPr>
          <a:xfrm>
            <a:off x="731520" y="836822"/>
            <a:ext cx="768096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Jws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Claims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-US" sz="1400" dirty="0" err="1">
                <a:solidFill>
                  <a:srgbClr val="00627A"/>
                </a:solidFill>
                <a:effectLst/>
                <a:latin typeface="JetBrains Mono"/>
              </a:rPr>
              <a:t>getParseToken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token)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throws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try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Jwts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1400" i="1" dirty="0" err="1">
                <a:solidFill>
                  <a:srgbClr val="080808"/>
                </a:solidFill>
                <a:effectLst/>
                <a:latin typeface="JetBrains Mono"/>
              </a:rPr>
              <a:t>parser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setSigningKey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871094"/>
                </a:solidFill>
                <a:effectLst/>
                <a:latin typeface="JetBrains Mono"/>
              </a:rPr>
              <a:t>secretKey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parseClaimsJws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(token);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}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catch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JwtException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|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IllegalArgumentException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e) {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Throwable t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Throwable();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StackTraceElement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elements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JetBrains Mono"/>
              </a:rPr>
              <a:t>t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.getStackTrace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400" dirty="0" err="1">
                <a:solidFill>
                  <a:srgbClr val="871094"/>
                </a:solidFill>
                <a:effectLst/>
                <a:latin typeface="JetBrains Mono"/>
              </a:rPr>
              <a:t>logSystem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.logUtil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"Class caller : "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elements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lang="en-US" sz="1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getClassName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        + </a:t>
            </a: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" | "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+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"Method :"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+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lang="en-US" sz="1400" dirty="0">
                <a:solidFill>
                  <a:srgbClr val="000000"/>
                </a:solidFill>
                <a:effectLst/>
                <a:latin typeface="JetBrains Mono"/>
              </a:rPr>
              <a:t>elements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lang="en-US" sz="1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getMethodName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        + </a:t>
            </a: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"|"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+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                </a:t>
            </a: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" Msg : "</a:t>
            </a:r>
            <a:b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67D17"/>
                </a:solidFill>
                <a:effectLst/>
                <a:latin typeface="JetBrains Mono"/>
              </a:rPr>
              <a:t>                        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e.getMessage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1400" dirty="0">
                <a:solidFill>
                  <a:srgbClr val="0033B3"/>
                </a:solidFill>
                <a:effectLst/>
                <a:latin typeface="JetBrains Mono"/>
              </a:rPr>
              <a:t>throw new </a:t>
            </a:r>
            <a:r>
              <a:rPr lang="en-US" sz="1400" dirty="0" err="1">
                <a:solidFill>
                  <a:srgbClr val="080808"/>
                </a:solidFill>
                <a:effectLst/>
                <a:latin typeface="JetBrains Mono"/>
              </a:rPr>
              <a:t>InvalidTokenException</a:t>
            </a: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(token);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14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1057E-C995-7705-8A4D-F12DA6BF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411" y="2076449"/>
            <a:ext cx="2307913" cy="228344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8F7C6A-0F96-69DA-107D-A6CEBC3E2AFA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6809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ACE4CE1-6378-A84C-219C-29E88B8FCEA1}"/>
              </a:ext>
            </a:extLst>
          </p:cNvPr>
          <p:cNvSpPr txBox="1">
            <a:spLocks/>
          </p:cNvSpPr>
          <p:nvPr/>
        </p:nvSpPr>
        <p:spPr>
          <a:xfrm>
            <a:off x="2771671" y="580172"/>
            <a:ext cx="3600659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Exception Handler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9A8487-FCC7-9A5D-3304-6C63ED2EEA8A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413F9F-5A7D-D116-F47A-B158AA7BD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92" y="1334671"/>
            <a:ext cx="2927228" cy="32860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948B19-8968-F0DD-3E2D-FBA95FD3E7C3}"/>
              </a:ext>
            </a:extLst>
          </p:cNvPr>
          <p:cNvSpPr txBox="1"/>
          <p:nvPr/>
        </p:nvSpPr>
        <p:spPr>
          <a:xfrm>
            <a:off x="4879286" y="1403573"/>
            <a:ext cx="37671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  <a:t>@ControllerAdvice</a:t>
            </a:r>
            <a:b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CustomExceptionHandler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  <a:t>@ExceptionHandler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StackOverflowError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  <a:t>@ResponseStatus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HttpStatus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800" i="1" dirty="0">
                <a:solidFill>
                  <a:srgbClr val="871094"/>
                </a:solidFill>
                <a:effectLst/>
                <a:latin typeface="JetBrains Mono"/>
              </a:rPr>
              <a:t>INTERNAL_SERVER_ERROR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 err="1">
                <a:solidFill>
                  <a:srgbClr val="00627A"/>
                </a:solidFill>
                <a:effectLst/>
                <a:latin typeface="JetBrains Mono"/>
              </a:rPr>
              <a:t>handleStackOverflowError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StackOverflowError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ex) {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.setMsg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-US" sz="800" dirty="0" err="1">
                <a:solidFill>
                  <a:srgbClr val="067D17"/>
                </a:solidFill>
                <a:effectLst/>
                <a:latin typeface="JetBrains Mono"/>
              </a:rPr>
              <a:t>stack_overflow_error</a:t>
            </a:r>
            <a:r>
              <a:rPr lang="en-US" sz="8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.setData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ex.getMessage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  <a:t>@ExceptionHandler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UserNameOrPasswordNotExistsException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9E880D"/>
                </a:solidFill>
                <a:effectLst/>
                <a:latin typeface="JetBrains Mono"/>
              </a:rPr>
              <a:t>@ResponseStatus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HttpStatus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-US" sz="800" i="1" dirty="0">
                <a:solidFill>
                  <a:srgbClr val="871094"/>
                </a:solidFill>
                <a:effectLst/>
                <a:latin typeface="JetBrains Mono"/>
              </a:rPr>
              <a:t>NOT_FOUND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 err="1">
                <a:solidFill>
                  <a:srgbClr val="00627A"/>
                </a:solidFill>
                <a:effectLst/>
                <a:latin typeface="JetBrains Mono"/>
              </a:rPr>
              <a:t>handleUserNameOrPasswordNotExistsException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UserNameOrPasswordNotExistsException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ex) {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.setMsg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ex.getMsg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.setStatus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sz="800" dirty="0" err="1">
                <a:solidFill>
                  <a:srgbClr val="080808"/>
                </a:solidFill>
                <a:effectLst/>
                <a:latin typeface="JetBrains Mono"/>
              </a:rPr>
              <a:t>ex.getStatus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-US" sz="8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-US" sz="800" dirty="0" err="1">
                <a:solidFill>
                  <a:srgbClr val="000000"/>
                </a:solidFill>
                <a:effectLst/>
                <a:latin typeface="JetBrains Mono"/>
              </a:rPr>
              <a:t>customException</a:t>
            </a: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-US" sz="800" dirty="0">
                <a:solidFill>
                  <a:srgbClr val="080808"/>
                </a:solidFill>
                <a:effectLst/>
                <a:latin typeface="JetBrains Mono"/>
              </a:rPr>
            </a:br>
            <a:endParaRPr lang="en-US" sz="8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92A3C1-1708-AC28-10FC-EFC2994F2207}"/>
              </a:ext>
            </a:extLst>
          </p:cNvPr>
          <p:cNvCxnSpPr/>
          <p:nvPr/>
        </p:nvCxnSpPr>
        <p:spPr>
          <a:xfrm>
            <a:off x="3054096" y="2282952"/>
            <a:ext cx="1670304" cy="0"/>
          </a:xfrm>
          <a:prstGeom prst="straightConnector1">
            <a:avLst/>
          </a:prstGeom>
          <a:ln>
            <a:solidFill>
              <a:srgbClr val="9CE0D3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703677C-BE48-B95C-BD0B-10FF303E05E0}"/>
              </a:ext>
            </a:extLst>
          </p:cNvPr>
          <p:cNvSpPr txBox="1"/>
          <p:nvPr/>
        </p:nvSpPr>
        <p:spPr>
          <a:xfrm>
            <a:off x="3322370" y="1960996"/>
            <a:ext cx="1293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For example</a:t>
            </a:r>
          </a:p>
        </p:txBody>
      </p:sp>
    </p:spTree>
    <p:extLst>
      <p:ext uri="{BB962C8B-B14F-4D97-AF65-F5344CB8AC3E}">
        <p14:creationId xmlns:p14="http://schemas.microsoft.com/office/powerpoint/2010/main" val="307157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2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e6f4c1f8f_0_8"/>
          <p:cNvSpPr txBox="1">
            <a:spLocks noGrp="1"/>
          </p:cNvSpPr>
          <p:nvPr>
            <p:ph type="title"/>
          </p:nvPr>
        </p:nvSpPr>
        <p:spPr>
          <a:xfrm>
            <a:off x="1717031" y="2001951"/>
            <a:ext cx="6345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Figma Design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CB82F-A7C1-6F2E-4999-4DFF18D9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130" y="1933835"/>
            <a:ext cx="1331669" cy="97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E5897E4-91BB-6385-02FD-2D882EC91426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58DE21-D094-480D-22FE-B2ADEB674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07" y="1104005"/>
            <a:ext cx="8611386" cy="2935489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7ED2344F-EFDA-4660-5E85-7FAFD71EC46B}"/>
              </a:ext>
            </a:extLst>
          </p:cNvPr>
          <p:cNvSpPr txBox="1">
            <a:spLocks/>
          </p:cNvSpPr>
          <p:nvPr/>
        </p:nvSpPr>
        <p:spPr>
          <a:xfrm>
            <a:off x="2526385" y="430412"/>
            <a:ext cx="4091231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Picking Color Palette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ACE4CE1-6378-A84C-219C-29E88B8FCEA1}"/>
              </a:ext>
            </a:extLst>
          </p:cNvPr>
          <p:cNvSpPr txBox="1">
            <a:spLocks/>
          </p:cNvSpPr>
          <p:nvPr/>
        </p:nvSpPr>
        <p:spPr>
          <a:xfrm>
            <a:off x="3257156" y="219533"/>
            <a:ext cx="2629688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Login Design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9A8487-FCC7-9A5D-3304-6C63ED2EEA8A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1070D-A3D4-1A0A-86DF-93F8AC0F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25" y="1061405"/>
            <a:ext cx="4845751" cy="355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1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2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C4EE106A-EC32-838A-89F5-7AE736E8C84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DD251A40-1C5C-6C11-593C-35F465A066F5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4CF39E1D-3A9B-F49E-3EC7-EB1F3C6A3D5E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C3565D5D-CA8F-A239-4EA5-8CA00FA09AA1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8F7C6A-0F96-69DA-107D-A6CEBC3E2AFA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39067-5EE7-72F4-CC18-64C5D354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41" y="914523"/>
            <a:ext cx="6829719" cy="3626154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DF42F74C-F7C9-24D1-4053-C0659B5764DB}"/>
              </a:ext>
            </a:extLst>
          </p:cNvPr>
          <p:cNvSpPr txBox="1">
            <a:spLocks/>
          </p:cNvSpPr>
          <p:nvPr/>
        </p:nvSpPr>
        <p:spPr>
          <a:xfrm>
            <a:off x="3455022" y="166280"/>
            <a:ext cx="2233957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5140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e6f4c1f8f_0_8"/>
          <p:cNvSpPr txBox="1">
            <a:spLocks noGrp="1"/>
          </p:cNvSpPr>
          <p:nvPr>
            <p:ph type="title"/>
          </p:nvPr>
        </p:nvSpPr>
        <p:spPr>
          <a:xfrm>
            <a:off x="2084675" y="2150850"/>
            <a:ext cx="6345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Client-side</a:t>
            </a:r>
            <a:endParaRPr b="0" dirty="0"/>
          </a:p>
        </p:txBody>
      </p:sp>
      <p:sp>
        <p:nvSpPr>
          <p:cNvPr id="180" name="Google Shape;180;g24e6f4c1f8f_0_8"/>
          <p:cNvSpPr txBox="1">
            <a:spLocks noGrp="1"/>
          </p:cNvSpPr>
          <p:nvPr>
            <p:ph type="title" idx="2"/>
          </p:nvPr>
        </p:nvSpPr>
        <p:spPr>
          <a:xfrm>
            <a:off x="583175" y="2026950"/>
            <a:ext cx="15015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solidFill>
                  <a:srgbClr val="42C3AA"/>
                </a:solidFill>
              </a:rPr>
              <a:t>02</a:t>
            </a:r>
            <a:endParaRPr dirty="0">
              <a:solidFill>
                <a:srgbClr val="42C3A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D9817-9B35-309D-EC27-1B7E7C270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715" y="1619863"/>
            <a:ext cx="2540110" cy="2446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35A58F1-9D88-CBA6-36D8-DED9396ED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891" y="461049"/>
            <a:ext cx="4762500" cy="4762500"/>
          </a:xfrm>
          <a:prstGeom prst="rect">
            <a:avLst/>
          </a:prstGeom>
        </p:spPr>
      </p:pic>
      <p:sp>
        <p:nvSpPr>
          <p:cNvPr id="5" name="Google Shape;17;p36">
            <a:extLst>
              <a:ext uri="{FF2B5EF4-FFF2-40B4-BE49-F238E27FC236}">
                <a16:creationId xmlns:a16="http://schemas.microsoft.com/office/drawing/2014/main" id="{276D95A0-C569-3A92-1C08-83E7C3B7F1AC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8;p36">
            <a:extLst>
              <a:ext uri="{FF2B5EF4-FFF2-40B4-BE49-F238E27FC236}">
                <a16:creationId xmlns:a16="http://schemas.microsoft.com/office/drawing/2014/main" id="{4A8319B1-B080-C41D-50B4-88B7BE6328F4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9;p36">
            <a:extLst>
              <a:ext uri="{FF2B5EF4-FFF2-40B4-BE49-F238E27FC236}">
                <a16:creationId xmlns:a16="http://schemas.microsoft.com/office/drawing/2014/main" id="{E4DA5883-555E-76E3-32C6-375B12466C3A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20;p36">
            <a:extLst>
              <a:ext uri="{FF2B5EF4-FFF2-40B4-BE49-F238E27FC236}">
                <a16:creationId xmlns:a16="http://schemas.microsoft.com/office/drawing/2014/main" id="{812D8BBA-5942-AF84-79AE-55271C6906F7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2ACE4CE1-6378-A84C-219C-29E88B8FCEA1}"/>
              </a:ext>
            </a:extLst>
          </p:cNvPr>
          <p:cNvSpPr txBox="1">
            <a:spLocks/>
          </p:cNvSpPr>
          <p:nvPr/>
        </p:nvSpPr>
        <p:spPr>
          <a:xfrm>
            <a:off x="3747889" y="276061"/>
            <a:ext cx="1648219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Sidebar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9A8487-FCC7-9A5D-3304-6C63ED2EEA8A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BA6BE-12FE-3ABC-7527-B0BCE2360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986" y="823427"/>
            <a:ext cx="1308029" cy="411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2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2ACE4CE1-6378-A84C-219C-29E88B8FCEA1}"/>
              </a:ext>
            </a:extLst>
          </p:cNvPr>
          <p:cNvSpPr txBox="1">
            <a:spLocks/>
          </p:cNvSpPr>
          <p:nvPr/>
        </p:nvSpPr>
        <p:spPr>
          <a:xfrm>
            <a:off x="3852095" y="588187"/>
            <a:ext cx="1439810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Tables</a:t>
            </a:r>
          </a:p>
        </p:txBody>
      </p:sp>
      <p:sp>
        <p:nvSpPr>
          <p:cNvPr id="11" name="Google Shape;17;p36">
            <a:extLst>
              <a:ext uri="{FF2B5EF4-FFF2-40B4-BE49-F238E27FC236}">
                <a16:creationId xmlns:a16="http://schemas.microsoft.com/office/drawing/2014/main" id="{A7FF57B9-7478-C183-9B70-3C18E2AF4A8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8;p36">
            <a:extLst>
              <a:ext uri="{FF2B5EF4-FFF2-40B4-BE49-F238E27FC236}">
                <a16:creationId xmlns:a16="http://schemas.microsoft.com/office/drawing/2014/main" id="{5DC464EF-02CC-6CE0-916B-F8539D143EA4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3B4DF5-2D85-E622-74C1-89C416338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3" y="1498357"/>
            <a:ext cx="7885515" cy="2318441"/>
          </a:xfrm>
          <a:prstGeom prst="rect">
            <a:avLst/>
          </a:prstGeom>
        </p:spPr>
      </p:pic>
      <p:sp>
        <p:nvSpPr>
          <p:cNvPr id="4" name="Google Shape;19;p36">
            <a:extLst>
              <a:ext uri="{FF2B5EF4-FFF2-40B4-BE49-F238E27FC236}">
                <a16:creationId xmlns:a16="http://schemas.microsoft.com/office/drawing/2014/main" id="{7B2CC356-2C08-E013-1388-433A736F45A2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0;p36">
            <a:extLst>
              <a:ext uri="{FF2B5EF4-FFF2-40B4-BE49-F238E27FC236}">
                <a16:creationId xmlns:a16="http://schemas.microsoft.com/office/drawing/2014/main" id="{599B1CFA-538C-7403-04ED-552AB2B7B4E5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8ED400-A57B-8F8D-2EE6-40BE8208C0BF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07175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7;p36">
            <a:extLst>
              <a:ext uri="{FF2B5EF4-FFF2-40B4-BE49-F238E27FC236}">
                <a16:creationId xmlns:a16="http://schemas.microsoft.com/office/drawing/2014/main" id="{707659E4-6734-ED7A-9104-5FB5221B45B5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8;p36">
            <a:extLst>
              <a:ext uri="{FF2B5EF4-FFF2-40B4-BE49-F238E27FC236}">
                <a16:creationId xmlns:a16="http://schemas.microsoft.com/office/drawing/2014/main" id="{859782D8-4A2E-4F83-26A7-916EE39A7B4A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4294967295"/>
          </p:nvPr>
        </p:nvSpPr>
        <p:spPr>
          <a:xfrm>
            <a:off x="720000" y="695372"/>
            <a:ext cx="25654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Objectives</a:t>
            </a:r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DEC1C-C1BA-0ED5-A16F-EBC3576E08F6}"/>
              </a:ext>
            </a:extLst>
          </p:cNvPr>
          <p:cNvSpPr txBox="1"/>
          <p:nvPr/>
        </p:nvSpPr>
        <p:spPr>
          <a:xfrm>
            <a:off x="720000" y="1460797"/>
            <a:ext cx="7799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Develop a secure and user-friendly platform for </a:t>
            </a:r>
            <a:r>
              <a:rPr lang="en-US" b="1" dirty="0">
                <a:solidFill>
                  <a:srgbClr val="42C3AA"/>
                </a:solidFill>
              </a:rPr>
              <a:t>pharmacy</a:t>
            </a:r>
            <a:r>
              <a:rPr lang="en-US" dirty="0"/>
              <a:t> staff to efficiently manage drugs, materials, prescriptions, and orders.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630672-0530-3E96-28C7-CB472B67A074}"/>
              </a:ext>
            </a:extLst>
          </p:cNvPr>
          <p:cNvSpPr txBox="1"/>
          <p:nvPr/>
        </p:nvSpPr>
        <p:spPr>
          <a:xfrm>
            <a:off x="720000" y="2066113"/>
            <a:ext cx="7799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Create a system that maintains accurate records of inventory, suppliers, and sales, facilitating better decision-making for pharmacy staff.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CD20D1-F41C-D83B-08E9-5BB97627F6B5}"/>
              </a:ext>
            </a:extLst>
          </p:cNvPr>
          <p:cNvSpPr txBox="1"/>
          <p:nvPr/>
        </p:nvSpPr>
        <p:spPr>
          <a:xfrm>
            <a:off x="720000" y="2667928"/>
            <a:ext cx="7799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Generate insightful reports to enhance productivity and effectiveness, while ensuring the secure and efficient management of drugs and materials.</a:t>
            </a:r>
          </a:p>
        </p:txBody>
      </p:sp>
      <p:sp>
        <p:nvSpPr>
          <p:cNvPr id="31" name="Google Shape;19;p36">
            <a:extLst>
              <a:ext uri="{FF2B5EF4-FFF2-40B4-BE49-F238E27FC236}">
                <a16:creationId xmlns:a16="http://schemas.microsoft.com/office/drawing/2014/main" id="{BF8336A2-82DB-51BE-6C2D-14711E0A45CC}"/>
              </a:ext>
            </a:extLst>
          </p:cNvPr>
          <p:cNvSpPr/>
          <p:nvPr/>
        </p:nvSpPr>
        <p:spPr>
          <a:xfrm rot="10800000">
            <a:off x="454914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0;p36">
            <a:extLst>
              <a:ext uri="{FF2B5EF4-FFF2-40B4-BE49-F238E27FC236}">
                <a16:creationId xmlns:a16="http://schemas.microsoft.com/office/drawing/2014/main" id="{1E19DA0C-BF78-23ED-D23F-0DE43652FF1A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E81703E-29F9-2EC1-299D-08980039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40" y="3368785"/>
            <a:ext cx="1772920" cy="132969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43294C7-95A2-8C99-D4B3-832F56A33157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46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67" grpId="0"/>
      <p:bldP spid="31" grpId="0" animBg="1"/>
      <p:bldP spid="32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E8F7C6A-0F96-69DA-107D-A6CEBC3E2AFA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28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DF42F74C-F7C9-24D1-4053-C0659B5764DB}"/>
              </a:ext>
            </a:extLst>
          </p:cNvPr>
          <p:cNvSpPr txBox="1">
            <a:spLocks/>
          </p:cNvSpPr>
          <p:nvPr/>
        </p:nvSpPr>
        <p:spPr>
          <a:xfrm>
            <a:off x="3901592" y="256769"/>
            <a:ext cx="1340816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Modal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9F731-4D3D-5B9E-9664-5F720C3E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90" y="930362"/>
            <a:ext cx="4144220" cy="3414713"/>
          </a:xfrm>
          <a:prstGeom prst="rect">
            <a:avLst/>
          </a:prstGeom>
        </p:spPr>
      </p:pic>
      <p:sp>
        <p:nvSpPr>
          <p:cNvPr id="13" name="Google Shape;17;p36">
            <a:extLst>
              <a:ext uri="{FF2B5EF4-FFF2-40B4-BE49-F238E27FC236}">
                <a16:creationId xmlns:a16="http://schemas.microsoft.com/office/drawing/2014/main" id="{26C69DFE-290C-FD80-2F8E-A5DAB92E9D76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8;p36">
            <a:extLst>
              <a:ext uri="{FF2B5EF4-FFF2-40B4-BE49-F238E27FC236}">
                <a16:creationId xmlns:a16="http://schemas.microsoft.com/office/drawing/2014/main" id="{3446C78C-CE4D-656E-A1F6-E0DFCDAAFBFA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9;p36">
            <a:extLst>
              <a:ext uri="{FF2B5EF4-FFF2-40B4-BE49-F238E27FC236}">
                <a16:creationId xmlns:a16="http://schemas.microsoft.com/office/drawing/2014/main" id="{0F5EAD7D-F6E3-379B-914F-7BB4EC8EAA20}"/>
              </a:ext>
            </a:extLst>
          </p:cNvPr>
          <p:cNvSpPr/>
          <p:nvPr/>
        </p:nvSpPr>
        <p:spPr>
          <a:xfrm rot="10800000">
            <a:off x="4549141" y="4300622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;p36">
            <a:extLst>
              <a:ext uri="{FF2B5EF4-FFF2-40B4-BE49-F238E27FC236}">
                <a16:creationId xmlns:a16="http://schemas.microsoft.com/office/drawing/2014/main" id="{09328F89-6605-0740-9CD3-A5EDAE18E7F5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C420D8-6DCA-B15E-241A-FBDA684FF812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29787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13" grpId="0" animBg="1"/>
      <p:bldP spid="14" grpId="0" animBg="1"/>
      <p:bldP spid="15" grpId="0" animBg="1"/>
      <p:bldP spid="16" grpId="0" animBg="1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2ACE4CE1-6378-A84C-219C-29E88B8FCEA1}"/>
              </a:ext>
            </a:extLst>
          </p:cNvPr>
          <p:cNvSpPr txBox="1">
            <a:spLocks/>
          </p:cNvSpPr>
          <p:nvPr/>
        </p:nvSpPr>
        <p:spPr>
          <a:xfrm>
            <a:off x="3524153" y="357024"/>
            <a:ext cx="2095695" cy="67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Drug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5769F-3390-A606-E77D-835E9067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247" y="1049696"/>
            <a:ext cx="6323507" cy="3191954"/>
          </a:xfrm>
          <a:prstGeom prst="rect">
            <a:avLst/>
          </a:prstGeom>
        </p:spPr>
      </p:pic>
      <p:sp>
        <p:nvSpPr>
          <p:cNvPr id="11" name="Google Shape;17;p36">
            <a:extLst>
              <a:ext uri="{FF2B5EF4-FFF2-40B4-BE49-F238E27FC236}">
                <a16:creationId xmlns:a16="http://schemas.microsoft.com/office/drawing/2014/main" id="{4D95DC1D-80DD-195A-AF69-992CDF3370C2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8;p36">
            <a:extLst>
              <a:ext uri="{FF2B5EF4-FFF2-40B4-BE49-F238E27FC236}">
                <a16:creationId xmlns:a16="http://schemas.microsoft.com/office/drawing/2014/main" id="{B3ED606F-4B84-E005-3686-7AEEB6140900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9;p36">
            <a:extLst>
              <a:ext uri="{FF2B5EF4-FFF2-40B4-BE49-F238E27FC236}">
                <a16:creationId xmlns:a16="http://schemas.microsoft.com/office/drawing/2014/main" id="{1D08401D-F401-C31B-DD8B-97444CB51895}"/>
              </a:ext>
            </a:extLst>
          </p:cNvPr>
          <p:cNvSpPr/>
          <p:nvPr/>
        </p:nvSpPr>
        <p:spPr>
          <a:xfrm rot="10800000" flipH="1">
            <a:off x="-174392" y="459131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0;p36">
            <a:extLst>
              <a:ext uri="{FF2B5EF4-FFF2-40B4-BE49-F238E27FC236}">
                <a16:creationId xmlns:a16="http://schemas.microsoft.com/office/drawing/2014/main" id="{E94853C5-A7D2-091E-E9DC-447E0E748222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30154C-D14E-464B-4923-3D5378F64364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39250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3" grpId="0" animBg="1"/>
      <p:bldP spid="14" grpId="0" animBg="1"/>
      <p:bldP spid="15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/>
          <p:nvPr/>
        </p:nvSpPr>
        <p:spPr>
          <a:xfrm rot="10800000">
            <a:off x="2679001" y="3976685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44;p10">
            <a:extLst>
              <a:ext uri="{FF2B5EF4-FFF2-40B4-BE49-F238E27FC236}">
                <a16:creationId xmlns:a16="http://schemas.microsoft.com/office/drawing/2014/main" id="{30E6BCE0-0285-21C3-2FDC-4EC82617CB2A}"/>
              </a:ext>
            </a:extLst>
          </p:cNvPr>
          <p:cNvSpPr/>
          <p:nvPr/>
        </p:nvSpPr>
        <p:spPr>
          <a:xfrm rot="10800000" flipH="1">
            <a:off x="-1607349" y="2607042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45;p10">
            <a:extLst>
              <a:ext uri="{FF2B5EF4-FFF2-40B4-BE49-F238E27FC236}">
                <a16:creationId xmlns:a16="http://schemas.microsoft.com/office/drawing/2014/main" id="{F2225E2B-E500-1D11-BB0E-7B0243C3D03F}"/>
              </a:ext>
            </a:extLst>
          </p:cNvPr>
          <p:cNvSpPr/>
          <p:nvPr/>
        </p:nvSpPr>
        <p:spPr>
          <a:xfrm rot="10800000" flipH="1">
            <a:off x="0" y="2413497"/>
            <a:ext cx="15181956" cy="2730003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6440F3-CC43-33C3-41C2-B466A41AB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625" y="340497"/>
            <a:ext cx="2730005" cy="2730005"/>
          </a:xfrm>
          <a:prstGeom prst="rect">
            <a:avLst/>
          </a:prstGeom>
        </p:spPr>
      </p:pic>
      <p:sp>
        <p:nvSpPr>
          <p:cNvPr id="4" name="Google Shape;246;p10">
            <a:extLst>
              <a:ext uri="{FF2B5EF4-FFF2-40B4-BE49-F238E27FC236}">
                <a16:creationId xmlns:a16="http://schemas.microsoft.com/office/drawing/2014/main" id="{D45F118A-7F3F-C805-DB05-B0FDB3A4A6B2}"/>
              </a:ext>
            </a:extLst>
          </p:cNvPr>
          <p:cNvSpPr txBox="1">
            <a:spLocks/>
          </p:cNvSpPr>
          <p:nvPr/>
        </p:nvSpPr>
        <p:spPr>
          <a:xfrm>
            <a:off x="2500975" y="1971040"/>
            <a:ext cx="4142050" cy="85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sz="4800" dirty="0">
                <a:solidFill>
                  <a:schemeClr val="tx1"/>
                </a:solidFill>
              </a:rPr>
              <a:t>Contribution</a:t>
            </a:r>
            <a:endParaRPr lang="en-US" sz="4800" b="0" dirty="0">
              <a:solidFill>
                <a:schemeClr val="tx1"/>
              </a:solidFill>
            </a:endParaRPr>
          </a:p>
        </p:txBody>
      </p:sp>
      <p:sp>
        <p:nvSpPr>
          <p:cNvPr id="5" name="Google Shape;48;p39">
            <a:extLst>
              <a:ext uri="{FF2B5EF4-FFF2-40B4-BE49-F238E27FC236}">
                <a16:creationId xmlns:a16="http://schemas.microsoft.com/office/drawing/2014/main" id="{417CDDD7-B4A1-D28E-6F16-3507A6920012}"/>
              </a:ext>
            </a:extLst>
          </p:cNvPr>
          <p:cNvSpPr/>
          <p:nvPr/>
        </p:nvSpPr>
        <p:spPr>
          <a:xfrm>
            <a:off x="4" y="-1176103"/>
            <a:ext cx="6462773" cy="234291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9;p39">
            <a:extLst>
              <a:ext uri="{FF2B5EF4-FFF2-40B4-BE49-F238E27FC236}">
                <a16:creationId xmlns:a16="http://schemas.microsoft.com/office/drawing/2014/main" id="{87C7290B-2F4E-34CC-EE4F-9B8A518B4B4A}"/>
              </a:ext>
            </a:extLst>
          </p:cNvPr>
          <p:cNvSpPr/>
          <p:nvPr/>
        </p:nvSpPr>
        <p:spPr>
          <a:xfrm>
            <a:off x="3" y="-12424"/>
            <a:ext cx="6495297" cy="1167779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5C7D72-8195-0620-F303-0EBAB5540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887" y="2247076"/>
            <a:ext cx="365006" cy="3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E6DE65-2FD3-0C60-0080-5999D643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98" y="2316755"/>
            <a:ext cx="3558401" cy="1743616"/>
          </a:xfrm>
          <a:prstGeom prst="rect">
            <a:avLst/>
          </a:prstGeom>
        </p:spPr>
      </p:pic>
      <p:sp>
        <p:nvSpPr>
          <p:cNvPr id="282" name="Google Shape;282;p13"/>
          <p:cNvSpPr txBox="1">
            <a:spLocks noGrp="1"/>
          </p:cNvSpPr>
          <p:nvPr>
            <p:ph type="subTitle" idx="1"/>
          </p:nvPr>
        </p:nvSpPr>
        <p:spPr>
          <a:xfrm>
            <a:off x="1437639" y="1604208"/>
            <a:ext cx="6268720" cy="585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800" dirty="0"/>
              <a:t>Now let’s have a look at the demo…</a:t>
            </a:r>
            <a:endParaRPr sz="28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0BEFF5C-674D-3F9D-B084-EDC6E7EA0700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build="p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084D6-D4B0-363A-A6E7-E150A38C5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78" y="119984"/>
            <a:ext cx="4632772" cy="4632772"/>
          </a:xfrm>
          <a:prstGeom prst="rect">
            <a:avLst/>
          </a:prstGeom>
        </p:spPr>
      </p:pic>
      <p:sp>
        <p:nvSpPr>
          <p:cNvPr id="281" name="Google Shape;281;p13"/>
          <p:cNvSpPr txBox="1">
            <a:spLocks noGrp="1"/>
          </p:cNvSpPr>
          <p:nvPr>
            <p:ph type="title"/>
          </p:nvPr>
        </p:nvSpPr>
        <p:spPr>
          <a:xfrm>
            <a:off x="2347950" y="1784350"/>
            <a:ext cx="4448100" cy="130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82" name="Google Shape;282;p13"/>
          <p:cNvSpPr txBox="1">
            <a:spLocks noGrp="1"/>
          </p:cNvSpPr>
          <p:nvPr>
            <p:ph type="subTitle" idx="1"/>
          </p:nvPr>
        </p:nvSpPr>
        <p:spPr>
          <a:xfrm>
            <a:off x="2347950" y="2708910"/>
            <a:ext cx="4448100" cy="678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800" dirty="0"/>
              <a:t>Any questions?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37253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  <p:bldP spid="28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"/>
          <p:cNvSpPr txBox="1">
            <a:spLocks noGrp="1"/>
          </p:cNvSpPr>
          <p:nvPr>
            <p:ph type="title"/>
          </p:nvPr>
        </p:nvSpPr>
        <p:spPr>
          <a:xfrm>
            <a:off x="4011587" y="730060"/>
            <a:ext cx="112082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Agile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A6938-6DE4-AD5B-C974-A8A66866E879}"/>
              </a:ext>
            </a:extLst>
          </p:cNvPr>
          <p:cNvSpPr txBox="1"/>
          <p:nvPr/>
        </p:nvSpPr>
        <p:spPr>
          <a:xfrm>
            <a:off x="1706540" y="1553715"/>
            <a:ext cx="5730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2C3AA"/>
              </a:buClr>
              <a:buSzPct val="135000"/>
            </a:pPr>
            <a:r>
              <a:rPr lang="en-US" sz="2400" dirty="0"/>
              <a:t>Team Management Methodology: Scrum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9A3C5-E2AC-9BAF-5C29-E4D63DC1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64" y="2330322"/>
            <a:ext cx="3373473" cy="188607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FF374B4-2D22-D97B-BDF4-ECADB0D6173C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284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7;p36">
            <a:extLst>
              <a:ext uri="{FF2B5EF4-FFF2-40B4-BE49-F238E27FC236}">
                <a16:creationId xmlns:a16="http://schemas.microsoft.com/office/drawing/2014/main" id="{707659E4-6734-ED7A-9104-5FB5221B45B5}"/>
              </a:ext>
            </a:extLst>
          </p:cNvPr>
          <p:cNvSpPr/>
          <p:nvPr/>
        </p:nvSpPr>
        <p:spPr>
          <a:xfrm>
            <a:off x="26344" y="-8253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8;p36">
            <a:extLst>
              <a:ext uri="{FF2B5EF4-FFF2-40B4-BE49-F238E27FC236}">
                <a16:creationId xmlns:a16="http://schemas.microsoft.com/office/drawing/2014/main" id="{859782D8-4A2E-4F83-26A7-916EE39A7B4A}"/>
              </a:ext>
            </a:extLst>
          </p:cNvPr>
          <p:cNvSpPr/>
          <p:nvPr/>
        </p:nvSpPr>
        <p:spPr>
          <a:xfrm>
            <a:off x="1" y="-2130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4294967295"/>
          </p:nvPr>
        </p:nvSpPr>
        <p:spPr>
          <a:xfrm>
            <a:off x="3952117" y="410648"/>
            <a:ext cx="1284715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Trello</a:t>
            </a:r>
            <a:endParaRPr lang="en-US" b="0" dirty="0"/>
          </a:p>
        </p:txBody>
      </p:sp>
      <p:sp>
        <p:nvSpPr>
          <p:cNvPr id="31" name="Google Shape;19;p36">
            <a:extLst>
              <a:ext uri="{FF2B5EF4-FFF2-40B4-BE49-F238E27FC236}">
                <a16:creationId xmlns:a16="http://schemas.microsoft.com/office/drawing/2014/main" id="{BF8336A2-82DB-51BE-6C2D-14711E0A45CC}"/>
              </a:ext>
            </a:extLst>
          </p:cNvPr>
          <p:cNvSpPr/>
          <p:nvPr/>
        </p:nvSpPr>
        <p:spPr>
          <a:xfrm rot="10800000">
            <a:off x="454914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0;p36">
            <a:extLst>
              <a:ext uri="{FF2B5EF4-FFF2-40B4-BE49-F238E27FC236}">
                <a16:creationId xmlns:a16="http://schemas.microsoft.com/office/drawing/2014/main" id="{1E19DA0C-BF78-23ED-D23F-0DE43652FF1A}"/>
              </a:ext>
            </a:extLst>
          </p:cNvPr>
          <p:cNvSpPr/>
          <p:nvPr/>
        </p:nvSpPr>
        <p:spPr>
          <a:xfrm rot="10800000">
            <a:off x="454914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B0385-DBF5-AB96-2B9E-612E86CB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681" y="-76992"/>
            <a:ext cx="1818640" cy="181864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F914F0E-1BBB-DC4C-5368-01C1BB645F91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4238A-D5CE-7188-1672-76ACAE87D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219" y="1203840"/>
            <a:ext cx="6141563" cy="32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67" grpId="0"/>
      <p:bldP spid="31" grpId="0" animBg="1"/>
      <p:bldP spid="32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9D45BDD-0EBD-37F0-4574-DD6079A66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72" y="260077"/>
            <a:ext cx="2131219" cy="4262438"/>
          </a:xfrm>
          <a:prstGeom prst="rect">
            <a:avLst/>
          </a:prstGeom>
        </p:spPr>
      </p:pic>
      <p:sp>
        <p:nvSpPr>
          <p:cNvPr id="161" name="Google Shape;161;p2"/>
          <p:cNvSpPr txBox="1">
            <a:spLocks noGrp="1"/>
          </p:cNvSpPr>
          <p:nvPr>
            <p:ph type="title" idx="4294967295"/>
          </p:nvPr>
        </p:nvSpPr>
        <p:spPr>
          <a:xfrm>
            <a:off x="454660" y="501469"/>
            <a:ext cx="2079625" cy="132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Pro</a:t>
            </a:r>
            <a:r>
              <a:rPr lang="en-US" dirty="0">
                <a:solidFill>
                  <a:srgbClr val="42C3AA"/>
                </a:solidFill>
              </a:rPr>
              <a:t>j</a:t>
            </a:r>
            <a:r>
              <a:rPr lang="en-US" dirty="0"/>
              <a:t>ect Structure</a:t>
            </a:r>
            <a:endParaRPr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98297-9346-BA00-DE2B-A78D6BD17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110443" y="645834"/>
            <a:ext cx="233725" cy="817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BA61F1E-CF72-CFA4-5B06-80CCE4630CBC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4</a:t>
            </a:r>
          </a:p>
        </p:txBody>
      </p:sp>
      <p:sp>
        <p:nvSpPr>
          <p:cNvPr id="8" name="Google Shape;17;p36">
            <a:extLst>
              <a:ext uri="{FF2B5EF4-FFF2-40B4-BE49-F238E27FC236}">
                <a16:creationId xmlns:a16="http://schemas.microsoft.com/office/drawing/2014/main" id="{8CAFD67E-8469-B171-FD1A-A3033AE05953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8;p36">
            <a:extLst>
              <a:ext uri="{FF2B5EF4-FFF2-40B4-BE49-F238E27FC236}">
                <a16:creationId xmlns:a16="http://schemas.microsoft.com/office/drawing/2014/main" id="{CFEA98C6-2DEF-67D2-9F42-EDA8B0BA3592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9;p36">
            <a:extLst>
              <a:ext uri="{FF2B5EF4-FFF2-40B4-BE49-F238E27FC236}">
                <a16:creationId xmlns:a16="http://schemas.microsoft.com/office/drawing/2014/main" id="{3581B018-72B5-5E34-BAED-BD1CFD15A266}"/>
              </a:ext>
            </a:extLst>
          </p:cNvPr>
          <p:cNvSpPr/>
          <p:nvPr/>
        </p:nvSpPr>
        <p:spPr>
          <a:xfrm rot="10800000" flipH="1">
            <a:off x="2" y="4310800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;p36">
            <a:extLst>
              <a:ext uri="{FF2B5EF4-FFF2-40B4-BE49-F238E27FC236}">
                <a16:creationId xmlns:a16="http://schemas.microsoft.com/office/drawing/2014/main" id="{AF8A2B6D-5A6F-16D9-02CD-9751676BBBD3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0B1A7F-5C7D-33EF-8B2E-1142DA2D4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301" y="1460320"/>
            <a:ext cx="1448482" cy="30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"/>
          <p:cNvSpPr txBox="1">
            <a:spLocks noGrp="1"/>
          </p:cNvSpPr>
          <p:nvPr>
            <p:ph type="title"/>
          </p:nvPr>
        </p:nvSpPr>
        <p:spPr>
          <a:xfrm>
            <a:off x="2084825" y="2150850"/>
            <a:ext cx="6345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Server-side</a:t>
            </a:r>
            <a:endParaRPr b="0" dirty="0"/>
          </a:p>
        </p:txBody>
      </p:sp>
      <p:sp>
        <p:nvSpPr>
          <p:cNvPr id="173" name="Google Shape;173;p4"/>
          <p:cNvSpPr txBox="1">
            <a:spLocks noGrp="1"/>
          </p:cNvSpPr>
          <p:nvPr>
            <p:ph type="title" idx="2"/>
          </p:nvPr>
        </p:nvSpPr>
        <p:spPr>
          <a:xfrm>
            <a:off x="713225" y="2026950"/>
            <a:ext cx="13716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solidFill>
                  <a:srgbClr val="42C3AA"/>
                </a:solidFill>
              </a:rPr>
              <a:t>01</a:t>
            </a:r>
            <a:endParaRPr dirty="0">
              <a:solidFill>
                <a:srgbClr val="42C3A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32DE4-3546-2198-C76E-E49AF2BF1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161" y="1785932"/>
            <a:ext cx="2455680" cy="1571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>
            <a:spLocks noGrp="1"/>
          </p:cNvSpPr>
          <p:nvPr>
            <p:ph type="title"/>
          </p:nvPr>
        </p:nvSpPr>
        <p:spPr>
          <a:xfrm>
            <a:off x="684440" y="627905"/>
            <a:ext cx="39332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Main Functionalities</a:t>
            </a:r>
            <a:endParaRPr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66F45-7A66-E981-4330-C971578BF901}"/>
              </a:ext>
            </a:extLst>
          </p:cNvPr>
          <p:cNvSpPr txBox="1"/>
          <p:nvPr/>
        </p:nvSpPr>
        <p:spPr>
          <a:xfrm>
            <a:off x="684440" y="1443844"/>
            <a:ext cx="7931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Staff account management, prescription handling, and storage tracking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B9658-6E33-65CA-E632-B8228EE43DA8}"/>
              </a:ext>
            </a:extLst>
          </p:cNvPr>
          <p:cNvSpPr txBox="1"/>
          <p:nvPr/>
        </p:nvSpPr>
        <p:spPr>
          <a:xfrm>
            <a:off x="684440" y="2571750"/>
            <a:ext cx="7286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Comprehensive reporting, secure payment recording, and receipt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60729-677D-1741-F66E-9B55EC26E893}"/>
              </a:ext>
            </a:extLst>
          </p:cNvPr>
          <p:cNvSpPr txBox="1"/>
          <p:nvPr/>
        </p:nvSpPr>
        <p:spPr>
          <a:xfrm>
            <a:off x="684440" y="2007797"/>
            <a:ext cx="774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42C3AA"/>
              </a:buClr>
              <a:buSzPct val="135000"/>
              <a:buFont typeface="Arial" panose="020B0604020202020204" pitchFamily="34" charset="0"/>
              <a:buChar char="•"/>
            </a:pPr>
            <a:r>
              <a:rPr lang="en-US" dirty="0"/>
              <a:t>Efficient order management and supplier performance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AF8A1-DB59-D6C4-E56B-E583F63F4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2987040"/>
            <a:ext cx="1854200" cy="18542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9078BB-F9DB-63B6-270F-A3F4948F62AB}"/>
              </a:ext>
            </a:extLst>
          </p:cNvPr>
          <p:cNvSpPr/>
          <p:nvPr/>
        </p:nvSpPr>
        <p:spPr>
          <a:xfrm>
            <a:off x="15476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3161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;p36">
            <a:extLst>
              <a:ext uri="{FF2B5EF4-FFF2-40B4-BE49-F238E27FC236}">
                <a16:creationId xmlns:a16="http://schemas.microsoft.com/office/drawing/2014/main" id="{0B3A6935-DEF8-8DEF-FCCF-7170730F86D5}"/>
              </a:ext>
            </a:extLst>
          </p:cNvPr>
          <p:cNvSpPr/>
          <p:nvPr/>
        </p:nvSpPr>
        <p:spPr>
          <a:xfrm flipH="1">
            <a:off x="4573644" y="-823175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8;p36">
            <a:extLst>
              <a:ext uri="{FF2B5EF4-FFF2-40B4-BE49-F238E27FC236}">
                <a16:creationId xmlns:a16="http://schemas.microsoft.com/office/drawing/2014/main" id="{CD1CE921-E70A-08B9-79AB-2CFEAAB459CA}"/>
              </a:ext>
            </a:extLst>
          </p:cNvPr>
          <p:cNvSpPr/>
          <p:nvPr/>
        </p:nvSpPr>
        <p:spPr>
          <a:xfrm flipH="1">
            <a:off x="4547301" y="-5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B3075D6-A0A7-E612-8526-F659824A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7" y="647700"/>
            <a:ext cx="6497446" cy="3848100"/>
          </a:xfrm>
          <a:prstGeom prst="rect">
            <a:avLst/>
          </a:prstGeom>
        </p:spPr>
      </p:pic>
      <p:sp>
        <p:nvSpPr>
          <p:cNvPr id="45" name="Title 41">
            <a:extLst>
              <a:ext uri="{FF2B5EF4-FFF2-40B4-BE49-F238E27FC236}">
                <a16:creationId xmlns:a16="http://schemas.microsoft.com/office/drawing/2014/main" id="{646F12A8-D123-6016-882F-8136A7103CB5}"/>
              </a:ext>
            </a:extLst>
          </p:cNvPr>
          <p:cNvSpPr txBox="1">
            <a:spLocks/>
          </p:cNvSpPr>
          <p:nvPr/>
        </p:nvSpPr>
        <p:spPr>
          <a:xfrm>
            <a:off x="1866220" y="298347"/>
            <a:ext cx="54115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"/>
              <a:buNone/>
              <a:defRPr sz="3000" b="1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en-US" dirty="0"/>
              <a:t>Entity-Relationship Schema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3ADF920-035B-91E0-20BF-2B8533BD4A4F}"/>
              </a:ext>
            </a:extLst>
          </p:cNvPr>
          <p:cNvSpPr/>
          <p:nvPr/>
        </p:nvSpPr>
        <p:spPr>
          <a:xfrm>
            <a:off x="8526600" y="4620747"/>
            <a:ext cx="473800" cy="398293"/>
          </a:xfrm>
          <a:prstGeom prst="ellipse">
            <a:avLst/>
          </a:prstGeom>
          <a:solidFill>
            <a:srgbClr val="42C3AA"/>
          </a:solidFill>
          <a:ln>
            <a:solidFill>
              <a:srgbClr val="9CE0D3"/>
            </a:solidFill>
          </a:ln>
          <a:effectLst>
            <a:glow>
              <a:schemeClr val="accent1">
                <a:alpha val="41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7</a:t>
            </a:r>
          </a:p>
        </p:txBody>
      </p:sp>
      <p:sp>
        <p:nvSpPr>
          <p:cNvPr id="5" name="Google Shape;19;p36">
            <a:extLst>
              <a:ext uri="{FF2B5EF4-FFF2-40B4-BE49-F238E27FC236}">
                <a16:creationId xmlns:a16="http://schemas.microsoft.com/office/drawing/2014/main" id="{B681C904-6BA1-A899-FBB7-E4B839789C03}"/>
              </a:ext>
            </a:extLst>
          </p:cNvPr>
          <p:cNvSpPr/>
          <p:nvPr/>
        </p:nvSpPr>
        <p:spPr>
          <a:xfrm rot="10800000" flipH="1">
            <a:off x="2" y="4390929"/>
            <a:ext cx="4568131" cy="1657628"/>
          </a:xfrm>
          <a:custGeom>
            <a:avLst/>
            <a:gdLst/>
            <a:ahLst/>
            <a:cxnLst/>
            <a:rect l="l" t="t" r="r" b="b"/>
            <a:pathLst>
              <a:path w="2209495" h="1034401" extrusionOk="0">
                <a:moveTo>
                  <a:pt x="1939368" y="0"/>
                </a:moveTo>
                <a:cubicBezTo>
                  <a:pt x="1660488" y="60184"/>
                  <a:pt x="1675959" y="223681"/>
                  <a:pt x="1372944" y="275384"/>
                </a:cubicBezTo>
                <a:cubicBezTo>
                  <a:pt x="1330003" y="282716"/>
                  <a:pt x="1292375" y="285803"/>
                  <a:pt x="1258610" y="285803"/>
                </a:cubicBezTo>
                <a:cubicBezTo>
                  <a:pt x="1078493" y="285803"/>
                  <a:pt x="1008327" y="197954"/>
                  <a:pt x="828189" y="197954"/>
                </a:cubicBezTo>
                <a:cubicBezTo>
                  <a:pt x="794437" y="197954"/>
                  <a:pt x="756825" y="201038"/>
                  <a:pt x="713905" y="208362"/>
                </a:cubicBezTo>
                <a:cubicBezTo>
                  <a:pt x="398975" y="262132"/>
                  <a:pt x="428155" y="436663"/>
                  <a:pt x="113225" y="490403"/>
                </a:cubicBezTo>
                <a:cubicBezTo>
                  <a:pt x="78106" y="496405"/>
                  <a:pt x="46120" y="498973"/>
                  <a:pt x="16583" y="498973"/>
                </a:cubicBezTo>
                <a:cubicBezTo>
                  <a:pt x="10969" y="498973"/>
                  <a:pt x="5443" y="498880"/>
                  <a:pt x="1" y="498701"/>
                </a:cubicBezTo>
                <a:lnTo>
                  <a:pt x="1" y="1031383"/>
                </a:lnTo>
                <a:cubicBezTo>
                  <a:pt x="18174" y="1033310"/>
                  <a:pt x="37574" y="1034400"/>
                  <a:pt x="58723" y="1034400"/>
                </a:cubicBezTo>
                <a:cubicBezTo>
                  <a:pt x="98945" y="1034400"/>
                  <a:pt x="145493" y="1030458"/>
                  <a:pt x="201950" y="1020836"/>
                </a:cubicBezTo>
                <a:cubicBezTo>
                  <a:pt x="516880" y="967066"/>
                  <a:pt x="487700" y="792535"/>
                  <a:pt x="802660" y="738795"/>
                </a:cubicBezTo>
                <a:cubicBezTo>
                  <a:pt x="845601" y="731464"/>
                  <a:pt x="883230" y="728377"/>
                  <a:pt x="916994" y="728377"/>
                </a:cubicBezTo>
                <a:cubicBezTo>
                  <a:pt x="1097112" y="728377"/>
                  <a:pt x="1167278" y="816225"/>
                  <a:pt x="1347415" y="816225"/>
                </a:cubicBezTo>
                <a:cubicBezTo>
                  <a:pt x="1381167" y="816225"/>
                  <a:pt x="1418780" y="813141"/>
                  <a:pt x="1461700" y="805818"/>
                </a:cubicBezTo>
                <a:cubicBezTo>
                  <a:pt x="1776630" y="752048"/>
                  <a:pt x="1747450" y="577516"/>
                  <a:pt x="2062380" y="523777"/>
                </a:cubicBezTo>
                <a:cubicBezTo>
                  <a:pt x="2097468" y="517793"/>
                  <a:pt x="2129409" y="515216"/>
                  <a:pt x="2158902" y="515216"/>
                </a:cubicBezTo>
                <a:cubicBezTo>
                  <a:pt x="2176598" y="515216"/>
                  <a:pt x="2193412" y="516144"/>
                  <a:pt x="2209495" y="517819"/>
                </a:cubicBezTo>
                <a:lnTo>
                  <a:pt x="2209495" y="0"/>
                </a:lnTo>
                <a:close/>
              </a:path>
            </a:pathLst>
          </a:custGeom>
          <a:solidFill>
            <a:srgbClr val="DEF3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0;p36">
            <a:extLst>
              <a:ext uri="{FF2B5EF4-FFF2-40B4-BE49-F238E27FC236}">
                <a16:creationId xmlns:a16="http://schemas.microsoft.com/office/drawing/2014/main" id="{0A6C142B-F8ED-FF8E-2AB8-A7B8D417716D}"/>
              </a:ext>
            </a:extLst>
          </p:cNvPr>
          <p:cNvSpPr/>
          <p:nvPr/>
        </p:nvSpPr>
        <p:spPr>
          <a:xfrm rot="10800000" flipH="1">
            <a:off x="1" y="4319701"/>
            <a:ext cx="4594475" cy="825557"/>
          </a:xfrm>
          <a:custGeom>
            <a:avLst/>
            <a:gdLst/>
            <a:ahLst/>
            <a:cxnLst/>
            <a:rect l="l" t="t" r="r" b="b"/>
            <a:pathLst>
              <a:path w="1969764" h="444445" extrusionOk="0">
                <a:moveTo>
                  <a:pt x="1" y="0"/>
                </a:moveTo>
                <a:lnTo>
                  <a:pt x="1" y="444445"/>
                </a:lnTo>
                <a:cubicBezTo>
                  <a:pt x="42889" y="407088"/>
                  <a:pt x="84562" y="366875"/>
                  <a:pt x="126477" y="328181"/>
                </a:cubicBezTo>
                <a:cubicBezTo>
                  <a:pt x="206833" y="251493"/>
                  <a:pt x="301818" y="223009"/>
                  <a:pt x="399470" y="223009"/>
                </a:cubicBezTo>
                <a:cubicBezTo>
                  <a:pt x="479086" y="223009"/>
                  <a:pt x="560475" y="241943"/>
                  <a:pt x="637156" y="269123"/>
                </a:cubicBezTo>
                <a:cubicBezTo>
                  <a:pt x="658406" y="272561"/>
                  <a:pt x="681421" y="274758"/>
                  <a:pt x="707083" y="274758"/>
                </a:cubicBezTo>
                <a:cubicBezTo>
                  <a:pt x="733141" y="274758"/>
                  <a:pt x="761927" y="272493"/>
                  <a:pt x="794362" y="266965"/>
                </a:cubicBezTo>
                <a:cubicBezTo>
                  <a:pt x="1051875" y="223013"/>
                  <a:pt x="1024701" y="60548"/>
                  <a:pt x="1282244" y="16596"/>
                </a:cubicBezTo>
                <a:cubicBezTo>
                  <a:pt x="1313452" y="11262"/>
                  <a:pt x="1341275" y="8964"/>
                  <a:pt x="1366533" y="8964"/>
                </a:cubicBezTo>
                <a:cubicBezTo>
                  <a:pt x="1393377" y="8964"/>
                  <a:pt x="1417324" y="11560"/>
                  <a:pt x="1439359" y="15867"/>
                </a:cubicBezTo>
                <a:cubicBezTo>
                  <a:pt x="1482156" y="24226"/>
                  <a:pt x="1517750" y="39028"/>
                  <a:pt x="1553313" y="53618"/>
                </a:cubicBezTo>
                <a:cubicBezTo>
                  <a:pt x="1607137" y="80721"/>
                  <a:pt x="1665708" y="94041"/>
                  <a:pt x="1723741" y="94041"/>
                </a:cubicBezTo>
                <a:cubicBezTo>
                  <a:pt x="1813577" y="94041"/>
                  <a:pt x="1902121" y="62122"/>
                  <a:pt x="1969764" y="0"/>
                </a:cubicBezTo>
                <a:close/>
              </a:path>
            </a:pathLst>
          </a:custGeom>
          <a:solidFill>
            <a:srgbClr val="42C3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5" grpId="0"/>
      <p:bldP spid="2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Simple Waves - Business Plan Basic Template by Slidesgo">
  <a:themeElements>
    <a:clrScheme name="Simple Light">
      <a:dk1>
        <a:srgbClr val="191919"/>
      </a:dk1>
      <a:lt1>
        <a:srgbClr val="FFFFFF"/>
      </a:lt1>
      <a:dk2>
        <a:srgbClr val="70BCCC"/>
      </a:dk2>
      <a:lt2>
        <a:srgbClr val="96D6DD"/>
      </a:lt2>
      <a:accent1>
        <a:srgbClr val="DBF5F8"/>
      </a:accent1>
      <a:accent2>
        <a:srgbClr val="CCBFA3"/>
      </a:accent2>
      <a:accent3>
        <a:srgbClr val="E6DAC1"/>
      </a:accent3>
      <a:accent4>
        <a:srgbClr val="FAF4E6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862</Words>
  <Application>Microsoft Office PowerPoint</Application>
  <PresentationFormat>On-screen Show (16:9)</PresentationFormat>
  <Paragraphs>103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Manrope</vt:lpstr>
      <vt:lpstr>Bebas Neue</vt:lpstr>
      <vt:lpstr>Albert Sans</vt:lpstr>
      <vt:lpstr>JetBrains Mono</vt:lpstr>
      <vt:lpstr>Simple Waves - Business Plan Basic Template by Slidesgo</vt:lpstr>
      <vt:lpstr>SEMICOLON TEAM WEB APPLICATIONS</vt:lpstr>
      <vt:lpstr>Contents</vt:lpstr>
      <vt:lpstr>Objectives</vt:lpstr>
      <vt:lpstr>Agile</vt:lpstr>
      <vt:lpstr>Trello</vt:lpstr>
      <vt:lpstr>Project Structure</vt:lpstr>
      <vt:lpstr>Server-side</vt:lpstr>
      <vt:lpstr>Main Functionalities</vt:lpstr>
      <vt:lpstr>PowerPoint Presentation</vt:lpstr>
      <vt:lpstr>PowerPoint Presentation</vt:lpstr>
      <vt:lpstr>PowerPoint Presentation</vt:lpstr>
      <vt:lpstr>REST</vt:lpstr>
      <vt:lpstr>PowerPoint Presentation</vt:lpstr>
      <vt:lpstr>Log System : Folder Structure</vt:lpstr>
      <vt:lpstr>PowerPoint Presentation</vt:lpstr>
      <vt:lpstr>Authentication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Figma Design</vt:lpstr>
      <vt:lpstr>PowerPoint Presentation</vt:lpstr>
      <vt:lpstr>PowerPoint Presentation</vt:lpstr>
      <vt:lpstr>PowerPoint Presentation</vt:lpstr>
      <vt:lpstr>Client-side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SEMICOLON TEAM WEB APPLICATIONS</dc:title>
  <dc:creator>Navid T</dc:creator>
  <cp:lastModifiedBy>Navid T</cp:lastModifiedBy>
  <cp:revision>110</cp:revision>
  <dcterms:modified xsi:type="dcterms:W3CDTF">2023-06-05T22:14:38Z</dcterms:modified>
</cp:coreProperties>
</file>